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Lst>
  <p:notesMasterIdLst>
    <p:notesMasterId r:id="rId35"/>
  </p:notesMasterIdLst>
  <p:sldIdLst>
    <p:sldId id="256" r:id="rId6"/>
    <p:sldId id="257" r:id="rId7"/>
    <p:sldId id="258" r:id="rId8"/>
    <p:sldId id="259" r:id="rId9"/>
    <p:sldId id="260" r:id="rId10"/>
    <p:sldId id="275" r:id="rId11"/>
    <p:sldId id="261" r:id="rId12"/>
    <p:sldId id="262" r:id="rId13"/>
    <p:sldId id="263" r:id="rId14"/>
    <p:sldId id="264" r:id="rId15"/>
    <p:sldId id="265" r:id="rId16"/>
    <p:sldId id="266" r:id="rId17"/>
    <p:sldId id="267" r:id="rId18"/>
    <p:sldId id="276" r:id="rId19"/>
    <p:sldId id="281" r:id="rId20"/>
    <p:sldId id="283" r:id="rId21"/>
    <p:sldId id="284" r:id="rId22"/>
    <p:sldId id="268" r:id="rId23"/>
    <p:sldId id="269" r:id="rId24"/>
    <p:sldId id="270" r:id="rId25"/>
    <p:sldId id="280" r:id="rId26"/>
    <p:sldId id="271" r:id="rId27"/>
    <p:sldId id="277" r:id="rId28"/>
    <p:sldId id="278" r:id="rId29"/>
    <p:sldId id="279" r:id="rId30"/>
    <p:sldId id="272" r:id="rId31"/>
    <p:sldId id="282" r:id="rId32"/>
    <p:sldId id="273" r:id="rId33"/>
    <p:sldId id="274" r:id="rId34"/>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1pPr>
    <a:lvl2pPr marL="742950" indent="-28575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2pPr>
    <a:lvl3pPr marL="11430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3pPr>
    <a:lvl4pPr marL="16002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4pPr>
    <a:lvl5pPr marL="20574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31" autoAdjust="0"/>
  </p:normalViewPr>
  <p:slideViewPr>
    <p:cSldViewPr>
      <p:cViewPr varScale="1">
        <p:scale>
          <a:sx n="100" d="100"/>
          <a:sy n="100" d="100"/>
        </p:scale>
        <p:origin x="1914" y="84"/>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6146"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6147" name="Rectangle 3"/>
          <p:cNvSpPr>
            <a:spLocks noGrp="1" noRot="1" noChangeAspect="1" noChangeArrowheads="1"/>
          </p:cNvSpPr>
          <p:nvPr>
            <p:ph type="sldImg"/>
          </p:nvPr>
        </p:nvSpPr>
        <p:spPr bwMode="auto">
          <a:xfrm>
            <a:off x="-11798300" y="-11796713"/>
            <a:ext cx="11795125" cy="12488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8" name="Rectangle 4"/>
          <p:cNvSpPr>
            <a:spLocks noGrp="1" noChangeArrowheads="1"/>
          </p:cNvSpPr>
          <p:nvPr>
            <p:ph type="body"/>
          </p:nvPr>
        </p:nvSpPr>
        <p:spPr bwMode="auto">
          <a:xfrm>
            <a:off x="685800" y="4343400"/>
            <a:ext cx="5481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smtClean="0"/>
          </a:p>
        </p:txBody>
      </p:sp>
    </p:spTree>
    <p:extLst>
      <p:ext uri="{BB962C8B-B14F-4D97-AF65-F5344CB8AC3E}">
        <p14:creationId xmlns:p14="http://schemas.microsoft.com/office/powerpoint/2010/main" val="2038140339"/>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Doing masters by research</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err="1" smtClean="0">
                <a:ea typeface="Microsoft YaHei" panose="020B0503020204020204" pitchFamily="34" charset="-122"/>
              </a:rPr>
              <a:t>Avn</a:t>
            </a:r>
            <a:r>
              <a:rPr lang="en-ZA" altLang="en-US" dirty="0" smtClean="0">
                <a:ea typeface="Microsoft YaHei" panose="020B0503020204020204" pitchFamily="34" charset="-122"/>
              </a:rPr>
              <a:t> supervisor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Jan </a:t>
            </a:r>
            <a:r>
              <a:rPr lang="en-ZA" altLang="en-US" dirty="0" err="1" smtClean="0">
                <a:ea typeface="Microsoft YaHei" panose="020B0503020204020204" pitchFamily="34" charset="-122"/>
              </a:rPr>
              <a:t>Vlok</a:t>
            </a:r>
            <a:r>
              <a:rPr lang="en-ZA" altLang="en-US" dirty="0" smtClean="0">
                <a:ea typeface="Microsoft YaHei" panose="020B0503020204020204" pitchFamily="34" charset="-122"/>
              </a:rPr>
              <a:t> botanist lot of </a:t>
            </a:r>
            <a:r>
              <a:rPr lang="en-ZA" altLang="en-US" dirty="0" err="1" smtClean="0">
                <a:ea typeface="Microsoft YaHei" panose="020B0503020204020204" pitchFamily="34" charset="-122"/>
              </a:rPr>
              <a:t>exp</a:t>
            </a:r>
            <a:r>
              <a:rPr lang="en-ZA" altLang="en-US" dirty="0" smtClean="0">
                <a:ea typeface="Microsoft YaHei" panose="020B0503020204020204" pitchFamily="34" charset="-122"/>
              </a:rPr>
              <a:t> in my study area</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0:25</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1611999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NGI processing damages information in a way that leaves reflectance info </a:t>
            </a:r>
            <a:r>
              <a:rPr lang="en-ZA" altLang="en-US" dirty="0" err="1">
                <a:latin typeface="Calibri" panose="020F0502020204030204" pitchFamily="34" charset="0"/>
                <a:ea typeface="Microsoft YaHei" panose="020B0503020204020204" pitchFamily="34" charset="-122"/>
              </a:rPr>
              <a:t>unretrievable</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Most of my time spent on this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Because none of available formats met </a:t>
            </a:r>
            <a:r>
              <a:rPr lang="en-ZA" altLang="en-US" dirty="0" err="1">
                <a:latin typeface="Calibri" panose="020F0502020204030204" pitchFamily="34" charset="0"/>
                <a:ea typeface="Microsoft YaHei" panose="020B0503020204020204" pitchFamily="34" charset="-122"/>
              </a:rPr>
              <a:t>calinbration</a:t>
            </a:r>
            <a:r>
              <a:rPr lang="en-ZA" altLang="en-US" dirty="0">
                <a:latin typeface="Calibri" panose="020F0502020204030204" pitchFamily="34" charset="0"/>
                <a:ea typeface="Microsoft YaHei" panose="020B0503020204020204" pitchFamily="34" charset="-122"/>
              </a:rPr>
              <a:t> </a:t>
            </a:r>
            <a:r>
              <a:rPr lang="en-ZA" altLang="en-US" dirty="0" err="1">
                <a:latin typeface="Calibri" panose="020F0502020204030204" pitchFamily="34" charset="0"/>
                <a:ea typeface="Microsoft YaHei" panose="020B0503020204020204" pitchFamily="34" charset="-122"/>
              </a:rPr>
              <a:t>req's</a:t>
            </a:r>
            <a:r>
              <a:rPr lang="en-ZA" altLang="en-US" dirty="0">
                <a:latin typeface="Calibri" panose="020F0502020204030204" pitchFamily="34" charset="0"/>
                <a:ea typeface="Microsoft YaHei" panose="020B0503020204020204" pitchFamily="34" charset="-122"/>
              </a:rPr>
              <a:t> I have been working on my own technique</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Images show </a:t>
            </a:r>
            <a:r>
              <a:rPr lang="en-ZA" altLang="en-US" dirty="0" err="1">
                <a:latin typeface="Calibri" panose="020F0502020204030204" pitchFamily="34" charset="0"/>
                <a:ea typeface="Microsoft YaHei" panose="020B0503020204020204" pitchFamily="34" charset="-122"/>
              </a:rPr>
              <a:t>arcmap</a:t>
            </a:r>
            <a:r>
              <a:rPr lang="en-ZA" altLang="en-US" dirty="0">
                <a:latin typeface="Calibri" panose="020F0502020204030204" pitchFamily="34" charset="0"/>
                <a:ea typeface="Microsoft YaHei" panose="020B0503020204020204" pitchFamily="34" charset="-122"/>
              </a:rPr>
              <a:t> colour corrected </a:t>
            </a:r>
            <a:r>
              <a:rPr lang="en-ZA" altLang="en-US" dirty="0" err="1">
                <a:latin typeface="Calibri" panose="020F0502020204030204" pitchFamily="34" charset="0"/>
                <a:ea typeface="Microsoft YaHei" panose="020B0503020204020204" pitchFamily="34" charset="-122"/>
              </a:rPr>
              <a:t>mosiac</a:t>
            </a:r>
            <a:r>
              <a:rPr lang="en-ZA" altLang="en-US" dirty="0">
                <a:latin typeface="Calibri" panose="020F0502020204030204" pitchFamily="34" charset="0"/>
                <a:ea typeface="Microsoft YaHei" panose="020B0503020204020204" pitchFamily="34" charset="-122"/>
              </a:rPr>
              <a:t>.  Dodging to colour surface based on MODIS image.  (“I would guess it is fitting a plane through the colour of the MODIS image and doing a white balance per image on the </a:t>
            </a:r>
            <a:r>
              <a:rPr lang="en-ZA" altLang="en-US" dirty="0" err="1">
                <a:latin typeface="Calibri" panose="020F0502020204030204" pitchFamily="34" charset="0"/>
                <a:ea typeface="Microsoft YaHei" panose="020B0503020204020204" pitchFamily="34" charset="-122"/>
              </a:rPr>
              <a:t>mosiac</a:t>
            </a:r>
            <a:r>
              <a:rPr lang="en-ZA" altLang="en-US" dirty="0">
                <a:latin typeface="Calibri" panose="020F0502020204030204" pitchFamily="34" charset="0"/>
                <a:ea typeface="Microsoft YaHei" panose="020B0503020204020204" pitchFamily="34" charset="-122"/>
              </a:rPr>
              <a:t> to achieve a similar plane for the mosaic but on an average colour per image basis.”)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1.15</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69223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Correcting for camera effects</a:t>
            </a:r>
          </a:p>
          <a:p>
            <a:pPr algn="just"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The left hand image shows the imagery available from NGI which has had the LUT and dodging applied to it.  The right hand image is a mosaic from the recently processed raw imagery.  It is apparent that significant colour information has been smoothed or flattened out of the NGI mosaic relative to the raw mosaic.  Hopefully the improved colour variance in the raw mosaic will assist in distinguishing </a:t>
            </a:r>
            <a:r>
              <a:rPr lang="en-ZA" altLang="en-US" i="1">
                <a:latin typeface="Calibri" panose="020F0502020204030204" pitchFamily="34" charset="0"/>
                <a:ea typeface="Microsoft YaHei" panose="020B0503020204020204" pitchFamily="34" charset="-122"/>
              </a:rPr>
              <a:t>P. afra</a:t>
            </a:r>
            <a:r>
              <a:rPr lang="en-ZA" altLang="en-US">
                <a:latin typeface="Calibri" panose="020F0502020204030204" pitchFamily="34" charset="0"/>
                <a:ea typeface="Microsoft YaHei" panose="020B0503020204020204" pitchFamily="34" charset="-122"/>
              </a:rPr>
              <a:t> from the background vegetation.  One can also see differences in intensity between adjacent images in the raw mosaic.  This is due to the images being taken with different exposure times and to BRDF (Bidirectional Reflectance Distribution Function) effects.  The BRDF effects can be seen in more detail in Figure 2 which shows a single image that has been intensity stretched.  The “hot-spot” reflection from the sun is clearly visible in the bottom left.</a:t>
            </a:r>
          </a:p>
          <a:p>
            <a:pPr algn="just"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1:00</a:t>
            </a:r>
          </a:p>
        </p:txBody>
      </p:sp>
    </p:spTree>
    <p:extLst>
      <p:ext uri="{BB962C8B-B14F-4D97-AF65-F5344CB8AC3E}">
        <p14:creationId xmlns:p14="http://schemas.microsoft.com/office/powerpoint/2010/main" val="233854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After correcting for camera effects and </a:t>
            </a:r>
            <a:r>
              <a:rPr lang="en-ZA" altLang="en-US" dirty="0" err="1">
                <a:ea typeface="Microsoft YaHei" panose="020B0503020204020204" pitchFamily="34" charset="-122"/>
              </a:rPr>
              <a:t>orthrectifying</a:t>
            </a:r>
            <a:r>
              <a:rPr lang="en-ZA" altLang="en-US" dirty="0">
                <a:ea typeface="Microsoft YaHei" panose="020B0503020204020204" pitchFamily="34" charset="-122"/>
              </a:rPr>
              <a:t>, one needs to calibrate for lighting and colour variations.  Occur due to viewing geometry and ground cover</a:t>
            </a:r>
            <a:r>
              <a:rPr lang="en-ZA" altLang="en-US" dirty="0" smtClean="0">
                <a:ea typeface="Microsoft YaHei" panose="020B0503020204020204" pitchFamily="34" charset="-122"/>
              </a:rPr>
              <a:t>.  BRDF describes how colour of an object or ground cover</a:t>
            </a:r>
            <a:r>
              <a:rPr lang="en-ZA" altLang="en-US" baseline="0" dirty="0" smtClean="0">
                <a:ea typeface="Microsoft YaHei" panose="020B0503020204020204" pitchFamily="34" charset="-122"/>
              </a:rPr>
              <a:t> </a:t>
            </a:r>
            <a:r>
              <a:rPr lang="en-ZA" altLang="en-US" dirty="0" smtClean="0">
                <a:ea typeface="Microsoft YaHei" panose="020B0503020204020204" pitchFamily="34" charset="-122"/>
              </a:rPr>
              <a:t>changes with sun</a:t>
            </a:r>
            <a:r>
              <a:rPr lang="en-ZA" altLang="en-US" baseline="0" dirty="0" smtClean="0">
                <a:ea typeface="Microsoft YaHei" panose="020B0503020204020204" pitchFamily="34" charset="-122"/>
              </a:rPr>
              <a:t> and camera angle.  Structurally complex objects like veg can change quite sig with view geom.</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And atmospheric correction, scattering, absorption.  A lot of my time was spent on this problem.</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Existing techniques</a:t>
            </a:r>
            <a:r>
              <a:rPr lang="en-ZA" altLang="en-US" baseline="0" dirty="0" smtClean="0">
                <a:ea typeface="Microsoft YaHei" panose="020B0503020204020204" pitchFamily="34" charset="-122"/>
              </a:rPr>
              <a:t> explicitly correct for BRDF &amp; atmosphere &amp; adjust for continuity between mosaic images.  Models, assumptions, complexities, time-consuming optimisation, sometimes vicarious </a:t>
            </a:r>
            <a:r>
              <a:rPr lang="en-ZA" altLang="en-US" baseline="0" dirty="0" err="1" smtClean="0">
                <a:ea typeface="Microsoft YaHei" panose="020B0503020204020204" pitchFamily="34" charset="-122"/>
              </a:rPr>
              <a:t>calib</a:t>
            </a:r>
            <a:r>
              <a:rPr lang="en-ZA" altLang="en-US" baseline="0" dirty="0" smtClean="0">
                <a:ea typeface="Microsoft YaHei" panose="020B0503020204020204" pitchFamily="34" charset="-122"/>
              </a:rPr>
              <a:t>, real spectral </a:t>
            </a:r>
            <a:r>
              <a:rPr lang="en-ZA" altLang="en-US" baseline="0" dirty="0" err="1" smtClean="0">
                <a:ea typeface="Microsoft YaHei" panose="020B0503020204020204" pitchFamily="34" charset="-122"/>
              </a:rPr>
              <a:t>meas</a:t>
            </a:r>
            <a:r>
              <a:rPr lang="en-ZA" altLang="en-US" baseline="0" dirty="0" smtClean="0">
                <a:ea typeface="Microsoft YaHei" panose="020B0503020204020204" pitchFamily="34" charset="-122"/>
              </a:rPr>
              <a:t> on ground.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Existing tech’s were not favoured due to time &amp; complex theoretical models of BRDF and impossibility of vicarious </a:t>
            </a:r>
            <a:r>
              <a:rPr lang="en-ZA" altLang="en-US" baseline="0" dirty="0" err="1" smtClean="0">
                <a:ea typeface="Microsoft YaHei" panose="020B0503020204020204" pitchFamily="34" charset="-122"/>
              </a:rPr>
              <a:t>meas</a:t>
            </a:r>
            <a:r>
              <a:rPr lang="en-ZA" altLang="en-US" baseline="0" dirty="0" smtClean="0">
                <a:ea typeface="Microsoft YaHei" panose="020B0503020204020204" pitchFamily="34" charset="-122"/>
              </a:rPr>
              <a:t> so we devised our own tech based on concept of X </a:t>
            </a:r>
            <a:r>
              <a:rPr lang="en-ZA" altLang="en-US" baseline="0" dirty="0" err="1" smtClean="0">
                <a:ea typeface="Microsoft YaHei" panose="020B0503020204020204" pitchFamily="34" charset="-122"/>
              </a:rPr>
              <a:t>Calib</a:t>
            </a:r>
            <a:r>
              <a:rPr lang="en-ZA" altLang="en-US" baseline="0" dirty="0" smtClean="0">
                <a:ea typeface="Microsoft YaHei" panose="020B0503020204020204" pitchFamily="34" charset="-122"/>
              </a:rPr>
              <a:t> which instead of models or BRDF </a:t>
            </a:r>
            <a:r>
              <a:rPr lang="en-ZA" altLang="en-US" baseline="0" dirty="0" err="1" smtClean="0">
                <a:ea typeface="Microsoft YaHei" panose="020B0503020204020204" pitchFamily="34" charset="-122"/>
              </a:rPr>
              <a:t>etc</a:t>
            </a:r>
            <a:r>
              <a:rPr lang="en-ZA" altLang="en-US" baseline="0" dirty="0" smtClean="0">
                <a:ea typeface="Microsoft YaHei" panose="020B0503020204020204" pitchFamily="34" charset="-122"/>
              </a:rPr>
              <a:t> </a:t>
            </a:r>
            <a:r>
              <a:rPr lang="en-ZA" altLang="en-US" dirty="0" smtClean="0">
                <a:ea typeface="Microsoft YaHei" panose="020B0503020204020204" pitchFamily="34" charset="-122"/>
              </a:rPr>
              <a:t>uses </a:t>
            </a:r>
            <a:r>
              <a:rPr lang="en-ZA" altLang="en-US" dirty="0">
                <a:ea typeface="Microsoft YaHei" panose="020B0503020204020204" pitchFamily="34" charset="-122"/>
              </a:rPr>
              <a:t>known well calibrated </a:t>
            </a:r>
            <a:r>
              <a:rPr lang="en-ZA" altLang="en-US" dirty="0" smtClean="0">
                <a:ea typeface="Microsoft YaHei" panose="020B0503020204020204" pitchFamily="34" charset="-122"/>
              </a:rPr>
              <a:t>ref ,.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Spatially varying </a:t>
            </a:r>
            <a:r>
              <a:rPr lang="en-ZA" altLang="en-US" dirty="0" err="1" smtClean="0">
                <a:ea typeface="Microsoft YaHei" panose="020B0503020204020204" pitchFamily="34" charset="-122"/>
              </a:rPr>
              <a:t>lin</a:t>
            </a:r>
            <a:r>
              <a:rPr lang="en-ZA" altLang="en-US" dirty="0" smtClean="0">
                <a:ea typeface="Microsoft YaHei" panose="020B0503020204020204" pitchFamily="34" charset="-122"/>
              </a:rPr>
              <a:t> model fitted </a:t>
            </a:r>
            <a:r>
              <a:rPr lang="en-ZA" altLang="en-US" dirty="0" err="1" smtClean="0">
                <a:ea typeface="Microsoft YaHei" panose="020B0503020204020204" pitchFamily="34" charset="-122"/>
              </a:rPr>
              <a:t>betw</a:t>
            </a:r>
            <a:r>
              <a:rPr lang="en-ZA" altLang="en-US" dirty="0" smtClean="0">
                <a:ea typeface="Microsoft YaHei" panose="020B0503020204020204" pitchFamily="34" charset="-122"/>
              </a:rPr>
              <a:t> this and aerial images</a:t>
            </a:r>
            <a:r>
              <a:rPr lang="en-ZA" altLang="en-US" baseline="0" dirty="0" smtClean="0">
                <a:ea typeface="Microsoft YaHei" panose="020B0503020204020204" pitchFamily="34" charset="-122"/>
              </a:rPr>
              <a:t> and applied to aerial images. Model is much </a:t>
            </a:r>
            <a:r>
              <a:rPr lang="en-ZA" altLang="en-US" dirty="0" smtClean="0">
                <a:ea typeface="Microsoft YaHei" panose="020B0503020204020204" pitchFamily="34" charset="-122"/>
              </a:rPr>
              <a:t>lower res than NGI, assumed BRDF</a:t>
            </a:r>
            <a:r>
              <a:rPr lang="en-ZA" altLang="en-US" baseline="0" dirty="0" smtClean="0">
                <a:ea typeface="Microsoft YaHei" panose="020B0503020204020204" pitchFamily="34" charset="-122"/>
              </a:rPr>
              <a:t> </a:t>
            </a:r>
            <a:r>
              <a:rPr lang="en-ZA" altLang="en-US" baseline="0" dirty="0" err="1" smtClean="0">
                <a:ea typeface="Microsoft YaHei" panose="020B0503020204020204" pitchFamily="34" charset="-122"/>
              </a:rPr>
              <a:t>etc</a:t>
            </a:r>
            <a:r>
              <a:rPr lang="en-ZA" altLang="en-US" baseline="0" dirty="0" smtClean="0">
                <a:ea typeface="Microsoft YaHei" panose="020B0503020204020204" pitchFamily="34" charset="-122"/>
              </a:rPr>
              <a:t> change slowly.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This way only adjustment is </a:t>
            </a:r>
            <a:r>
              <a:rPr lang="en-ZA" altLang="en-US" baseline="0" dirty="0" err="1" smtClean="0">
                <a:ea typeface="Microsoft YaHei" panose="020B0503020204020204" pitchFamily="34" charset="-122"/>
              </a:rPr>
              <a:t>lin</a:t>
            </a:r>
            <a:r>
              <a:rPr lang="en-ZA" altLang="en-US" baseline="0" dirty="0" smtClean="0">
                <a:ea typeface="Microsoft YaHei" panose="020B0503020204020204" pitchFamily="34" charset="-122"/>
              </a:rPr>
              <a:t> model which is simple to fit.  BRDF &amp; atmospheric correction achieved implicitly.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Images show raw on left with hot spot, </a:t>
            </a:r>
            <a:r>
              <a:rPr lang="en-ZA" altLang="en-US" baseline="0" dirty="0" err="1" smtClean="0">
                <a:ea typeface="Microsoft YaHei" panose="020B0503020204020204" pitchFamily="34" charset="-122"/>
              </a:rPr>
              <a:t>refl</a:t>
            </a:r>
            <a:r>
              <a:rPr lang="en-ZA" altLang="en-US" baseline="0" dirty="0" smtClean="0">
                <a:ea typeface="Microsoft YaHei" panose="020B0503020204020204" pitchFamily="34" charset="-122"/>
              </a:rPr>
              <a:t> of sun </a:t>
            </a:r>
            <a:r>
              <a:rPr lang="en-ZA" altLang="en-US" baseline="0" dirty="0" err="1" smtClean="0">
                <a:ea typeface="Microsoft YaHei" panose="020B0503020204020204" pitchFamily="34" charset="-122"/>
              </a:rPr>
              <a:t>eg</a:t>
            </a:r>
            <a:r>
              <a:rPr lang="en-ZA" altLang="en-US" baseline="0" dirty="0" smtClean="0">
                <a:ea typeface="Microsoft YaHei" panose="020B0503020204020204" pitchFamily="34" charset="-122"/>
              </a:rPr>
              <a:t> of BRDF effect.  Pure gain linear model, middle image shows gains.  Rh image is calibrated image which is product of first 2 images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2:40</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Kind </a:t>
            </a:r>
            <a:r>
              <a:rPr lang="en-ZA" altLang="en-US" dirty="0">
                <a:ea typeface="Microsoft YaHei" panose="020B0503020204020204" pitchFamily="34" charset="-122"/>
              </a:rPr>
              <a:t>of data fusion where data at different spatial scales is being fused.  Calibration methods for ref are well established and validated.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BRDF can be thought of as reflection of sun from ground </a:t>
            </a:r>
            <a:r>
              <a:rPr lang="en-ZA" altLang="en-US" dirty="0" smtClean="0">
                <a:ea typeface="Microsoft YaHei" panose="020B0503020204020204" pitchFamily="34" charset="-122"/>
              </a:rPr>
              <a:t>cover, varies with sun and camera</a:t>
            </a:r>
            <a:r>
              <a:rPr lang="en-ZA" altLang="en-US" baseline="0" dirty="0" smtClean="0">
                <a:ea typeface="Microsoft YaHei" panose="020B0503020204020204" pitchFamily="34" charset="-122"/>
              </a:rPr>
              <a:t> angle for different ground covers</a:t>
            </a:r>
            <a:r>
              <a:rPr lang="en-ZA" altLang="en-US" dirty="0" smtClean="0">
                <a:ea typeface="Microsoft YaHei" panose="020B0503020204020204" pitchFamily="34" charset="-122"/>
              </a:rPr>
              <a:t>.</a:t>
            </a:r>
            <a:endParaRPr lang="en-ZA" altLang="en-US" dirty="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1:25</a:t>
            </a:r>
            <a:endParaRPr lang="en-ZA" altLang="en-US" dirty="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Nadir BRDF description</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In progress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err="1">
                <a:ea typeface="Microsoft YaHei" panose="020B0503020204020204" pitchFamily="34" charset="-122"/>
              </a:rPr>
              <a:t>Downsample</a:t>
            </a:r>
            <a:r>
              <a:rPr lang="en-ZA" altLang="en-US" dirty="0">
                <a:ea typeface="Microsoft YaHei" panose="020B0503020204020204" pitchFamily="34" charset="-122"/>
              </a:rPr>
              <a:t> NGI to match MODIS, spatially varying grid of </a:t>
            </a:r>
            <a:r>
              <a:rPr lang="en-ZA" altLang="en-US" dirty="0" err="1">
                <a:ea typeface="Microsoft YaHei" panose="020B0503020204020204" pitchFamily="34" charset="-122"/>
              </a:rPr>
              <a:t>calib</a:t>
            </a:r>
            <a:r>
              <a:rPr lang="en-ZA" altLang="en-US" dirty="0">
                <a:ea typeface="Microsoft YaHei" panose="020B0503020204020204" pitchFamily="34" charset="-122"/>
              </a:rPr>
              <a:t> </a:t>
            </a:r>
            <a:r>
              <a:rPr lang="en-ZA" altLang="en-US" dirty="0" err="1">
                <a:ea typeface="Microsoft YaHei" panose="020B0503020204020204" pitchFamily="34" charset="-122"/>
              </a:rPr>
              <a:t>coeff</a:t>
            </a:r>
            <a:r>
              <a:rPr lang="en-ZA" altLang="en-US" dirty="0">
                <a:ea typeface="Microsoft YaHei" panose="020B0503020204020204" pitchFamily="34" charset="-122"/>
              </a:rPr>
              <a:t>, </a:t>
            </a:r>
            <a:r>
              <a:rPr lang="en-ZA" altLang="en-US" dirty="0" err="1">
                <a:ea typeface="Microsoft YaHei" panose="020B0503020204020204" pitchFamily="34" charset="-122"/>
              </a:rPr>
              <a:t>upsample</a:t>
            </a:r>
            <a:r>
              <a:rPr lang="en-ZA" altLang="en-US" dirty="0">
                <a:ea typeface="Microsoft YaHei" panose="020B0503020204020204" pitchFamily="34" charset="-122"/>
              </a:rPr>
              <a:t> and smooth, then apply to NGI</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Check my </a:t>
            </a:r>
            <a:r>
              <a:rPr lang="en-ZA" altLang="en-US" dirty="0" err="1">
                <a:ea typeface="Microsoft YaHei" panose="020B0503020204020204" pitchFamily="34" charset="-122"/>
              </a:rPr>
              <a:t>desc</a:t>
            </a:r>
            <a:r>
              <a:rPr lang="en-ZA" altLang="en-US" dirty="0">
                <a:ea typeface="Microsoft YaHei" panose="020B0503020204020204" pitchFamily="34" charset="-122"/>
              </a:rPr>
              <a:t> of theory</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Theoretical concerns: difference in spatial res (assumes large pixel = sum small pixels), spectral chars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ea typeface="Microsoft YaHei" panose="020B0503020204020204" pitchFamily="34" charset="-122"/>
            </a:endParaRPr>
          </a:p>
        </p:txBody>
      </p:sp>
    </p:spTree>
    <p:extLst>
      <p:ext uri="{BB962C8B-B14F-4D97-AF65-F5344CB8AC3E}">
        <p14:creationId xmlns:p14="http://schemas.microsoft.com/office/powerpoint/2010/main" val="71871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Results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Shows </a:t>
            </a:r>
            <a:r>
              <a:rPr lang="en-ZA" altLang="en-US" dirty="0" err="1">
                <a:ea typeface="Microsoft YaHei" panose="020B0503020204020204" pitchFamily="34" charset="-122"/>
              </a:rPr>
              <a:t>uncalibrated</a:t>
            </a:r>
            <a:r>
              <a:rPr lang="en-ZA" altLang="en-US" dirty="0">
                <a:ea typeface="Microsoft YaHei" panose="020B0503020204020204" pitchFamily="34" charset="-122"/>
              </a:rPr>
              <a:t> source NGI </a:t>
            </a:r>
            <a:r>
              <a:rPr lang="en-ZA" altLang="en-US" dirty="0" err="1">
                <a:ea typeface="Microsoft YaHei" panose="020B0503020204020204" pitchFamily="34" charset="-122"/>
              </a:rPr>
              <a:t>ims</a:t>
            </a:r>
            <a:r>
              <a:rPr lang="en-ZA" altLang="en-US" dirty="0">
                <a:ea typeface="Microsoft YaHei" panose="020B0503020204020204" pitchFamily="34" charset="-122"/>
              </a:rPr>
              <a:t> against MODIS background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Notice hot spot &amp; intensity variations within </a:t>
            </a:r>
            <a:r>
              <a:rPr lang="en-ZA" altLang="en-US" dirty="0" smtClean="0">
                <a:ea typeface="Microsoft YaHei" panose="020B0503020204020204" pitchFamily="34" charset="-122"/>
              </a:rPr>
              <a:t>images</a:t>
            </a:r>
            <a:r>
              <a:rPr lang="en-ZA" altLang="en-US" dirty="0">
                <a:ea typeface="Microsoft YaHei" panose="020B0503020204020204" pitchFamily="34" charset="-122"/>
              </a:rPr>
              <a:t>.  Discontinuities between images and between images and MODIS </a:t>
            </a:r>
            <a:r>
              <a:rPr lang="en-ZA" altLang="en-US" dirty="0" smtClean="0">
                <a:ea typeface="Microsoft YaHei" panose="020B0503020204020204" pitchFamily="34" charset="-122"/>
              </a:rPr>
              <a:t>reference/background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marL="0" marR="0" indent="0" algn="l" defTabSz="449263" rtl="0" eaLnBrk="0" fontAlgn="base" latinLnBrk="0" hangingPunct="0">
              <a:lnSpc>
                <a:spcPct val="100000"/>
              </a:lnSpc>
              <a:spcBef>
                <a:spcPts val="450"/>
              </a:spcBef>
              <a:spcAft>
                <a:spcPct val="0"/>
              </a:spcAft>
              <a:buClr>
                <a:srgbClr val="000000"/>
              </a:buClr>
              <a:buSzPct val="100000"/>
              <a:buFont typeface="Times New Roman" panose="02020603050405020304"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ZA" altLang="en-US" baseline="0" dirty="0" smtClean="0">
                <a:ea typeface="Microsoft YaHei" panose="020B0503020204020204" pitchFamily="34" charset="-122"/>
              </a:rPr>
              <a:t>0:30</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ea typeface="Microsoft YaHei" panose="020B0503020204020204" pitchFamily="34" charset="-122"/>
            </a:endParaRPr>
          </a:p>
        </p:txBody>
      </p:sp>
    </p:spTree>
    <p:extLst>
      <p:ext uri="{BB962C8B-B14F-4D97-AF65-F5344CB8AC3E}">
        <p14:creationId xmlns:p14="http://schemas.microsoft.com/office/powerpoint/2010/main" val="3366613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Shows calibrated mosaic of ~2000ims</a:t>
            </a:r>
            <a:r>
              <a:rPr lang="en-ZA" altLang="en-US" baseline="0" dirty="0" smtClean="0">
                <a:ea typeface="Microsoft YaHei" panose="020B0503020204020204" pitchFamily="34" charset="-122"/>
              </a:rPr>
              <a:t> against </a:t>
            </a:r>
            <a:r>
              <a:rPr lang="en-ZA" altLang="en-US" baseline="0" dirty="0" err="1" smtClean="0">
                <a:ea typeface="Microsoft YaHei" panose="020B0503020204020204" pitchFamily="34" charset="-122"/>
              </a:rPr>
              <a:t>modis</a:t>
            </a:r>
            <a:r>
              <a:rPr lang="en-ZA" altLang="en-US" baseline="0" dirty="0" smtClean="0">
                <a:ea typeface="Microsoft YaHei" panose="020B0503020204020204" pitchFamily="34" charset="-122"/>
              </a:rPr>
              <a:t> ref.  Mosaic smooth and matches well with MODIS bg.</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0:30</a:t>
            </a:r>
            <a:endParaRPr lang="en-ZA" altLang="en-US" dirty="0" smtClean="0">
              <a:ea typeface="Microsoft YaHei" panose="020B0503020204020204" pitchFamily="34" charset="-122"/>
            </a:endParaRPr>
          </a:p>
        </p:txBody>
      </p:sp>
    </p:spTree>
    <p:extLst>
      <p:ext uri="{BB962C8B-B14F-4D97-AF65-F5344CB8AC3E}">
        <p14:creationId xmlns:p14="http://schemas.microsoft.com/office/powerpoint/2010/main" val="2190264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Comparison,</a:t>
            </a:r>
            <a:r>
              <a:rPr lang="en-ZA" altLang="en-US" baseline="0" dirty="0" smtClean="0">
                <a:ea typeface="Microsoft YaHei" panose="020B0503020204020204" pitchFamily="34" charset="-122"/>
              </a:rPr>
              <a:t> colour-infrared NGI mosaic to concurrent SPOT surface refl.  Very similar.  Considering simplicity of method is very good result, better than other </a:t>
            </a:r>
            <a:r>
              <a:rPr lang="en-ZA" altLang="en-US" baseline="0" dirty="0" err="1" smtClean="0">
                <a:ea typeface="Microsoft YaHei" panose="020B0503020204020204" pitchFamily="34" charset="-122"/>
              </a:rPr>
              <a:t>est</a:t>
            </a:r>
            <a:r>
              <a:rPr lang="en-ZA" altLang="en-US" baseline="0" dirty="0" smtClean="0">
                <a:ea typeface="Microsoft YaHei" panose="020B0503020204020204" pitchFamily="34" charset="-122"/>
              </a:rPr>
              <a:t> methods.</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Quantitative </a:t>
            </a:r>
            <a:r>
              <a:rPr lang="en-ZA" altLang="en-US" dirty="0" err="1" smtClean="0">
                <a:ea typeface="Microsoft YaHei" panose="020B0503020204020204" pitchFamily="34" charset="-122"/>
              </a:rPr>
              <a:t>rs</a:t>
            </a:r>
            <a:r>
              <a:rPr lang="en-ZA" altLang="en-US" dirty="0" smtClean="0">
                <a:ea typeface="Microsoft YaHei" panose="020B0503020204020204" pitchFamily="34" charset="-122"/>
              </a:rPr>
              <a:t> on </a:t>
            </a:r>
            <a:r>
              <a:rPr lang="en-ZA" altLang="en-US" dirty="0" err="1" smtClean="0">
                <a:ea typeface="Microsoft YaHei" panose="020B0503020204020204" pitchFamily="34" charset="-122"/>
              </a:rPr>
              <a:t>eerial</a:t>
            </a:r>
            <a:r>
              <a:rPr lang="en-ZA" altLang="en-US" dirty="0" smtClean="0">
                <a:ea typeface="Microsoft YaHei" panose="020B0503020204020204" pitchFamily="34" charset="-122"/>
              </a:rPr>
              <a:t> imagery of large scales still fairly uncommon mainly due to calibration issues, methods struggle to generalise over spatial/temporal,</a:t>
            </a:r>
            <a:r>
              <a:rPr lang="en-ZA" altLang="en-US" baseline="0" dirty="0" smtClean="0">
                <a:ea typeface="Microsoft YaHei" panose="020B0503020204020204" pitchFamily="34" charset="-122"/>
              </a:rPr>
              <a:t> recurring theme in </a:t>
            </a:r>
            <a:r>
              <a:rPr lang="en-ZA" altLang="en-US" baseline="0" dirty="0" err="1" smtClean="0">
                <a:ea typeface="Microsoft YaHei" panose="020B0503020204020204" pitchFamily="34" charset="-122"/>
              </a:rPr>
              <a:t>rs</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Hope this will</a:t>
            </a:r>
            <a:r>
              <a:rPr lang="en-ZA" altLang="en-US" baseline="0" dirty="0" smtClean="0">
                <a:ea typeface="Microsoft YaHei" panose="020B0503020204020204" pitchFamily="34" charset="-122"/>
              </a:rPr>
              <a:t> help </a:t>
            </a:r>
            <a:r>
              <a:rPr lang="en-ZA" altLang="en-US" dirty="0" smtClean="0">
                <a:ea typeface="Microsoft YaHei" panose="020B0503020204020204" pitchFamily="34" charset="-122"/>
              </a:rPr>
              <a:t>open</a:t>
            </a:r>
            <a:r>
              <a:rPr lang="en-ZA" altLang="en-US" baseline="0" dirty="0" smtClean="0">
                <a:ea typeface="Microsoft YaHei" panose="020B0503020204020204" pitchFamily="34" charset="-122"/>
              </a:rPr>
              <a:t> up NGI imagery to other </a:t>
            </a:r>
            <a:r>
              <a:rPr lang="en-ZA" altLang="en-US" baseline="0" dirty="0" err="1" smtClean="0">
                <a:ea typeface="Microsoft YaHei" panose="020B0503020204020204" pitchFamily="34" charset="-122"/>
              </a:rPr>
              <a:t>rs</a:t>
            </a:r>
            <a:r>
              <a:rPr lang="en-ZA" altLang="en-US" baseline="0" dirty="0" smtClean="0">
                <a:ea typeface="Microsoft YaHei" panose="020B0503020204020204" pitchFamily="34" charset="-122"/>
              </a:rPr>
              <a:t>, as it is valuable source of info that has been underutilised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1:00</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3405775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Bright</a:t>
            </a:r>
            <a:r>
              <a:rPr lang="en-ZA" altLang="en-US" baseline="0" dirty="0" smtClean="0">
                <a:ea typeface="Microsoft YaHei" panose="020B0503020204020204" pitchFamily="34" charset="-122"/>
              </a:rPr>
              <a:t> spot is hot spot, </a:t>
            </a:r>
            <a:r>
              <a:rPr lang="en-ZA" altLang="en-US" baseline="0" dirty="0" err="1" smtClean="0">
                <a:ea typeface="Microsoft YaHei" panose="020B0503020204020204" pitchFamily="34" charset="-122"/>
              </a:rPr>
              <a:t>refl</a:t>
            </a:r>
            <a:r>
              <a:rPr lang="en-ZA" altLang="en-US" baseline="0" dirty="0" smtClean="0">
                <a:ea typeface="Microsoft YaHei" panose="020B0503020204020204" pitchFamily="34" charset="-122"/>
              </a:rPr>
              <a:t> of sun that happens in certain terrains.  Not real and </a:t>
            </a:r>
            <a:r>
              <a:rPr lang="en-ZA" altLang="en-US" baseline="0" dirty="0" err="1" smtClean="0">
                <a:ea typeface="Microsoft YaHei" panose="020B0503020204020204" pitchFamily="34" charset="-122"/>
              </a:rPr>
              <a:t>eg</a:t>
            </a:r>
            <a:r>
              <a:rPr lang="en-ZA" altLang="en-US" baseline="0" dirty="0" smtClean="0">
                <a:ea typeface="Microsoft YaHei" panose="020B0503020204020204" pitchFamily="34" charset="-122"/>
              </a:rPr>
              <a:t> of BRDF.</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3164558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:45</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1709166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Coarse resolution in comparison to NGI is a concern.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Practically BRDF adjustments can only be made at coarse scale.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MODIS provides daily, free source of imagery with roughly matching spectral chars to NGI and well established </a:t>
            </a:r>
            <a:r>
              <a:rPr lang="en-ZA" altLang="en-US" dirty="0" err="1">
                <a:ea typeface="Microsoft YaHei" panose="020B0503020204020204" pitchFamily="34" charset="-122"/>
              </a:rPr>
              <a:t>calib</a:t>
            </a:r>
            <a:r>
              <a:rPr lang="en-ZA" altLang="en-US" dirty="0">
                <a:ea typeface="Microsoft YaHei" panose="020B0503020204020204" pitchFamily="34" charset="-122"/>
              </a:rPr>
              <a:t> method.  </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0:30 </a:t>
            </a:r>
          </a:p>
        </p:txBody>
      </p:sp>
    </p:spTree>
    <p:extLst>
      <p:ext uri="{BB962C8B-B14F-4D97-AF65-F5344CB8AC3E}">
        <p14:creationId xmlns:p14="http://schemas.microsoft.com/office/powerpoint/2010/main" val="267675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Inter (BRDF, sun spot) and intra (exposure, BRDF) scene variances compensated for.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Within and between scene inconsistencies compensated for.  Good colour match to MODIS ref in background.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Results look visually quite good.  Work remains to automate and test this process.  I have some concerns around theoretical validity of this approach.  So while results look good, they need testing.</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0:50</a:t>
            </a:r>
          </a:p>
        </p:txBody>
      </p:sp>
    </p:spTree>
    <p:extLst>
      <p:ext uri="{BB962C8B-B14F-4D97-AF65-F5344CB8AC3E}">
        <p14:creationId xmlns:p14="http://schemas.microsoft.com/office/powerpoint/2010/main" val="47194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Start with </a:t>
            </a:r>
            <a:r>
              <a:rPr lang="en-ZA" altLang="en-US" dirty="0" err="1">
                <a:latin typeface="Calibri" panose="020F0502020204030204" pitchFamily="34" charset="0"/>
                <a:ea typeface="Microsoft YaHei" panose="020B0503020204020204" pitchFamily="34" charset="-122"/>
              </a:rPr>
              <a:t>ack</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GIB (internship) </a:t>
            </a:r>
            <a:r>
              <a:rPr lang="en-ZA" altLang="en-US" dirty="0" smtClean="0">
                <a:latin typeface="Calibri" panose="020F0502020204030204" pitchFamily="34" charset="0"/>
                <a:ea typeface="Microsoft YaHei" panose="020B0503020204020204" pitchFamily="34" charset="-122"/>
              </a:rPr>
              <a:t>funding</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Help from many other </a:t>
            </a:r>
            <a:r>
              <a:rPr lang="en-ZA" altLang="en-US" dirty="0" err="1" smtClean="0">
                <a:latin typeface="Calibri" panose="020F0502020204030204" pitchFamily="34" charset="0"/>
                <a:ea typeface="Microsoft YaHei" panose="020B0503020204020204" pitchFamily="34" charset="-122"/>
              </a:rPr>
              <a:t>ppl</a:t>
            </a:r>
            <a:r>
              <a:rPr lang="en-ZA" altLang="en-US" dirty="0" smtClean="0">
                <a:latin typeface="Calibri" panose="020F0502020204030204" pitchFamily="34" charset="0"/>
                <a:ea typeface="Microsoft YaHei" panose="020B0503020204020204" pitchFamily="34" charset="-122"/>
              </a:rPr>
              <a:t> </a:t>
            </a:r>
            <a:r>
              <a:rPr lang="en-ZA" altLang="en-US" dirty="0" err="1" smtClean="0">
                <a:latin typeface="Calibri" panose="020F0502020204030204" pitchFamily="34" charset="0"/>
                <a:ea typeface="Microsoft YaHei" panose="020B0503020204020204" pitchFamily="34" charset="-122"/>
              </a:rPr>
              <a:t>esp</a:t>
            </a:r>
            <a:r>
              <a:rPr lang="en-ZA" altLang="en-US" baseline="0" dirty="0" smtClean="0">
                <a:latin typeface="Calibri" panose="020F0502020204030204" pitchFamily="34" charset="0"/>
                <a:ea typeface="Microsoft YaHei" panose="020B0503020204020204" pitchFamily="34" charset="-122"/>
              </a:rPr>
              <a:t> in sourcing the imagery</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Collaborating Jan </a:t>
            </a:r>
            <a:r>
              <a:rPr lang="en-ZA" altLang="en-US" dirty="0" err="1">
                <a:latin typeface="Calibri" panose="020F0502020204030204" pitchFamily="34" charset="0"/>
                <a:ea typeface="Microsoft YaHei" panose="020B0503020204020204" pitchFamily="34" charset="-122"/>
              </a:rPr>
              <a:t>Vlok</a:t>
            </a:r>
            <a:r>
              <a:rPr lang="en-ZA" altLang="en-US" dirty="0">
                <a:latin typeface="Calibri" panose="020F0502020204030204" pitchFamily="34" charset="0"/>
                <a:ea typeface="Microsoft YaHei" panose="020B0503020204020204" pitchFamily="34" charset="-122"/>
              </a:rPr>
              <a:t> botanist expertise in my study area, does some work in field of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restoration</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My supervisor</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0:15</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2783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Supervised</a:t>
            </a:r>
            <a:r>
              <a:rPr lang="en-ZA" altLang="en-US" baseline="0" dirty="0" smtClean="0">
                <a:ea typeface="Microsoft YaHei" panose="020B0503020204020204" pitchFamily="34" charset="-122"/>
              </a:rPr>
              <a:t> classification, ground truth for training</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Found traditional fs was sensitive to correlation amongst features, devised a way that was robust to this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All </a:t>
            </a:r>
            <a:r>
              <a:rPr lang="en-ZA" altLang="en-US" baseline="0" dirty="0" err="1" smtClean="0">
                <a:ea typeface="Microsoft YaHei" panose="020B0503020204020204" pitchFamily="34" charset="-122"/>
              </a:rPr>
              <a:t>clfrs</a:t>
            </a:r>
            <a:r>
              <a:rPr lang="en-ZA" altLang="en-US" baseline="0" dirty="0" smtClean="0">
                <a:ea typeface="Microsoft YaHei" panose="020B0503020204020204" pitchFamily="34" charset="-122"/>
              </a:rPr>
              <a:t> performed similarly, suggesting good features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Processing times are long for VHR imagery so a lot of emphasis was placed computational speed in features that were used and classifier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1:40</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Wanted </a:t>
            </a:r>
            <a:r>
              <a:rPr lang="en-ZA" altLang="en-US" dirty="0">
                <a:ea typeface="Microsoft YaHei" panose="020B0503020204020204" pitchFamily="34" charset="-122"/>
              </a:rPr>
              <a:t>an idea if imagery calibrated would it be possible to classify </a:t>
            </a:r>
            <a:r>
              <a:rPr lang="en-ZA" altLang="en-US" dirty="0" err="1">
                <a:ea typeface="Microsoft YaHei" panose="020B0503020204020204" pitchFamily="34" charset="-122"/>
              </a:rPr>
              <a:t>spekboom</a:t>
            </a:r>
            <a:r>
              <a:rPr lang="en-ZA" altLang="en-US" dirty="0">
                <a:ea typeface="Microsoft YaHei" panose="020B0503020204020204" pitchFamily="34" charset="-122"/>
              </a:rPr>
              <a:t>.</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ea typeface="Microsoft YaHei" panose="020B0503020204020204" pitchFamily="34" charset="-122"/>
              </a:rPr>
              <a:t>1:20</a:t>
            </a:r>
          </a:p>
        </p:txBody>
      </p:sp>
    </p:spTree>
    <p:extLst>
      <p:ext uri="{BB962C8B-B14F-4D97-AF65-F5344CB8AC3E}">
        <p14:creationId xmlns:p14="http://schemas.microsoft.com/office/powerpoint/2010/main" val="1134579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49701" cy="12488863"/>
          </a:xfrm>
        </p:spPr>
      </p:sp>
      <p:sp>
        <p:nvSpPr>
          <p:cNvPr id="3" name="Notes Placeholder 2"/>
          <p:cNvSpPr>
            <a:spLocks noGrp="1"/>
          </p:cNvSpPr>
          <p:nvPr>
            <p:ph type="body" idx="1"/>
          </p:nvPr>
        </p:nvSpPr>
        <p:spPr/>
        <p:txBody>
          <a:bodyPr/>
          <a:lstStyle/>
          <a:p>
            <a:r>
              <a:rPr lang="en-ZA" dirty="0" smtClean="0"/>
              <a:t>Performance on image ground truth</a:t>
            </a:r>
            <a:r>
              <a:rPr lang="en-ZA" baseline="0" dirty="0" smtClean="0"/>
              <a:t> extremely good – 3.57% overall error.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dirty="0" smtClean="0"/>
              <a:t>Performance on field ground truth</a:t>
            </a:r>
            <a:r>
              <a:rPr lang="en-ZA" baseline="0" dirty="0" smtClean="0"/>
              <a:t> good – 5.85%.  Tendency to </a:t>
            </a:r>
            <a:r>
              <a:rPr lang="en-ZA" baseline="0" dirty="0" err="1" smtClean="0"/>
              <a:t>overest</a:t>
            </a:r>
            <a:r>
              <a:rPr lang="en-ZA" baseline="0" dirty="0" smtClean="0"/>
              <a:t> in densely veg areas and </a:t>
            </a:r>
            <a:r>
              <a:rPr lang="en-ZA" baseline="0" dirty="0" err="1" smtClean="0"/>
              <a:t>underest</a:t>
            </a:r>
            <a:r>
              <a:rPr lang="en-ZA" baseline="0" dirty="0" smtClean="0"/>
              <a:t> in more arid / degraded areas.  But accurate and useful nevertheless.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baseline="0" dirty="0" err="1" smtClean="0"/>
              <a:t>Clfr</a:t>
            </a:r>
            <a:r>
              <a:rPr lang="en-ZA" baseline="0" dirty="0" smtClean="0"/>
              <a:t> beats expert estimates from images.  All things considered, I’m very happy with these results.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endParaRPr lang="en-ZA"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baseline="0" dirty="0" smtClean="0"/>
              <a:t>1:20</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endParaRPr lang="en-ZA"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baseline="0" dirty="0" smtClean="0"/>
              <a:t>Some error present in ground truth itself as was an estimate,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ZA" baseline="0" dirty="0" smtClean="0"/>
              <a:t>Difference in error suggests image ground truth not that </a:t>
            </a:r>
            <a:r>
              <a:rPr lang="en-ZA" baseline="0" dirty="0" err="1" smtClean="0"/>
              <a:t>repr</a:t>
            </a:r>
            <a:r>
              <a:rPr lang="en-ZA" baseline="0" dirty="0" smtClean="0"/>
              <a:t> of field ground truth.  Not v surprising as image areas were chosen where certainty as to class which means more challenging </a:t>
            </a:r>
            <a:r>
              <a:rPr lang="en-ZA" baseline="0" dirty="0" err="1" smtClean="0"/>
              <a:t>eg’s</a:t>
            </a:r>
            <a:r>
              <a:rPr lang="en-ZA" baseline="0" dirty="0" smtClean="0"/>
              <a:t> omitted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endParaRPr lang="en-ZA" dirty="0"/>
          </a:p>
        </p:txBody>
      </p:sp>
    </p:spTree>
    <p:extLst>
      <p:ext uri="{BB962C8B-B14F-4D97-AF65-F5344CB8AC3E}">
        <p14:creationId xmlns:p14="http://schemas.microsoft.com/office/powerpoint/2010/main" val="3899301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Figure show example results. </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RH </a:t>
            </a:r>
            <a:r>
              <a:rPr lang="en-ZA" altLang="en-US" dirty="0">
                <a:latin typeface="Calibri" panose="020F0502020204030204" pitchFamily="34" charset="0"/>
                <a:ea typeface="Microsoft YaHei" panose="020B0503020204020204" pitchFamily="34" charset="-122"/>
              </a:rPr>
              <a:t>images display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that a </a:t>
            </a:r>
            <a:r>
              <a:rPr lang="en-ZA" altLang="en-US" dirty="0" err="1">
                <a:latin typeface="Calibri" panose="020F0502020204030204" pitchFamily="34" charset="0"/>
                <a:ea typeface="Microsoft YaHei" panose="020B0503020204020204" pitchFamily="34" charset="-122"/>
              </a:rPr>
              <a:t>pix</a:t>
            </a:r>
            <a:r>
              <a:rPr lang="en-ZA" altLang="en-US" dirty="0">
                <a:latin typeface="Calibri" panose="020F0502020204030204" pitchFamily="34" charset="0"/>
                <a:ea typeface="Microsoft YaHei" panose="020B0503020204020204" pitchFamily="34" charset="-122"/>
              </a:rPr>
              <a:t> is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(white = 100%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black 0%).  Have checked with Jan </a:t>
            </a:r>
            <a:r>
              <a:rPr lang="en-ZA" altLang="en-US" dirty="0" err="1">
                <a:latin typeface="Calibri" panose="020F0502020204030204" pitchFamily="34" charset="0"/>
                <a:ea typeface="Microsoft YaHei" panose="020B0503020204020204" pitchFamily="34" charset="-122"/>
              </a:rPr>
              <a:t>Vlok</a:t>
            </a:r>
            <a:r>
              <a:rPr lang="en-ZA" altLang="en-US" dirty="0">
                <a:latin typeface="Calibri" panose="020F0502020204030204" pitchFamily="34" charset="0"/>
                <a:ea typeface="Microsoft YaHei" panose="020B0503020204020204" pitchFamily="34" charset="-122"/>
              </a:rPr>
              <a:t> that these images are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thicket</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60</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763337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203478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err="1" smtClean="0">
                <a:latin typeface="Calibri" panose="020F0502020204030204" pitchFamily="34" charset="0"/>
                <a:ea typeface="Microsoft YaHei" panose="020B0503020204020204" pitchFamily="34" charset="-122"/>
              </a:rPr>
              <a:t>Fynbos</a:t>
            </a:r>
            <a:r>
              <a:rPr lang="en-ZA" altLang="en-US" baseline="0" dirty="0" smtClean="0">
                <a:latin typeface="Calibri" panose="020F0502020204030204" pitchFamily="34" charset="0"/>
                <a:ea typeface="Microsoft YaHei" panose="020B0503020204020204" pitchFamily="34" charset="-122"/>
              </a:rPr>
              <a:t> mosaic area, </a:t>
            </a:r>
            <a:r>
              <a:rPr lang="en-ZA" altLang="en-US" baseline="0" dirty="0" err="1" smtClean="0">
                <a:latin typeface="Calibri" panose="020F0502020204030204" pitchFamily="34" charset="0"/>
                <a:ea typeface="Microsoft YaHei" panose="020B0503020204020204" pitchFamily="34" charset="-122"/>
              </a:rPr>
              <a:t>prev</a:t>
            </a:r>
            <a:r>
              <a:rPr lang="en-ZA" altLang="en-US" baseline="0" dirty="0" smtClean="0">
                <a:latin typeface="Calibri" panose="020F0502020204030204" pitchFamily="34" charset="0"/>
                <a:ea typeface="Microsoft YaHei" panose="020B0503020204020204" pitchFamily="34" charset="-122"/>
              </a:rPr>
              <a:t> farm quite degraded</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Figure </a:t>
            </a:r>
            <a:r>
              <a:rPr lang="en-ZA" altLang="en-US" dirty="0">
                <a:latin typeface="Calibri" panose="020F0502020204030204" pitchFamily="34" charset="0"/>
                <a:ea typeface="Microsoft YaHei" panose="020B0503020204020204" pitchFamily="34" charset="-122"/>
              </a:rPr>
              <a:t>show example results. RH images display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that a </a:t>
            </a:r>
            <a:r>
              <a:rPr lang="en-ZA" altLang="en-US" dirty="0" err="1">
                <a:latin typeface="Calibri" panose="020F0502020204030204" pitchFamily="34" charset="0"/>
                <a:ea typeface="Microsoft YaHei" panose="020B0503020204020204" pitchFamily="34" charset="-122"/>
              </a:rPr>
              <a:t>pix</a:t>
            </a:r>
            <a:r>
              <a:rPr lang="en-ZA" altLang="en-US" dirty="0">
                <a:latin typeface="Calibri" panose="020F0502020204030204" pitchFamily="34" charset="0"/>
                <a:ea typeface="Microsoft YaHei" panose="020B0503020204020204" pitchFamily="34" charset="-122"/>
              </a:rPr>
              <a:t> is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(white = 100% </a:t>
            </a:r>
            <a:r>
              <a:rPr lang="en-ZA" altLang="en-US" dirty="0" err="1">
                <a:latin typeface="Calibri" panose="020F0502020204030204" pitchFamily="34" charset="0"/>
                <a:ea typeface="Microsoft YaHei" panose="020B0503020204020204" pitchFamily="34" charset="-122"/>
              </a:rPr>
              <a:t>prob</a:t>
            </a:r>
            <a:r>
              <a:rPr lang="en-ZA" altLang="en-US" dirty="0">
                <a:latin typeface="Calibri" panose="020F0502020204030204" pitchFamily="34" charset="0"/>
                <a:ea typeface="Microsoft YaHei" panose="020B0503020204020204" pitchFamily="34" charset="-122"/>
              </a:rPr>
              <a:t>, black 0%).  Have checked with Jan </a:t>
            </a:r>
            <a:r>
              <a:rPr lang="en-ZA" altLang="en-US" dirty="0" err="1">
                <a:latin typeface="Calibri" panose="020F0502020204030204" pitchFamily="34" charset="0"/>
                <a:ea typeface="Microsoft YaHei" panose="020B0503020204020204" pitchFamily="34" charset="-122"/>
              </a:rPr>
              <a:t>Vlok</a:t>
            </a:r>
            <a:r>
              <a:rPr lang="en-ZA" altLang="en-US" dirty="0">
                <a:latin typeface="Calibri" panose="020F0502020204030204" pitchFamily="34" charset="0"/>
                <a:ea typeface="Microsoft YaHei" panose="020B0503020204020204" pitchFamily="34" charset="-122"/>
              </a:rPr>
              <a:t> that these images are </a:t>
            </a:r>
            <a:r>
              <a:rPr lang="en-ZA" altLang="en-US" dirty="0" err="1">
                <a:latin typeface="Calibri" panose="020F0502020204030204" pitchFamily="34" charset="0"/>
                <a:ea typeface="Microsoft YaHei" panose="020B0503020204020204" pitchFamily="34" charset="-122"/>
              </a:rPr>
              <a:t>Spekboom</a:t>
            </a:r>
            <a:r>
              <a:rPr lang="en-ZA" altLang="en-US" dirty="0">
                <a:latin typeface="Calibri" panose="020F0502020204030204" pitchFamily="34" charset="0"/>
                <a:ea typeface="Microsoft YaHei" panose="020B0503020204020204" pitchFamily="34" charset="-122"/>
              </a:rPr>
              <a:t> thicket</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0:50</a:t>
            </a:r>
          </a:p>
        </p:txBody>
      </p:sp>
    </p:spTree>
    <p:extLst>
      <p:ext uri="{BB962C8B-B14F-4D97-AF65-F5344CB8AC3E}">
        <p14:creationId xmlns:p14="http://schemas.microsoft.com/office/powerpoint/2010/main" val="156883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err="1" smtClean="0">
                <a:latin typeface="Calibri" panose="020F0502020204030204" pitchFamily="34" charset="0"/>
                <a:ea typeface="Microsoft YaHei" panose="020B0503020204020204" pitchFamily="34" charset="-122"/>
              </a:rPr>
              <a:t>Succ</a:t>
            </a:r>
            <a:r>
              <a:rPr lang="en-ZA" altLang="en-US" dirty="0" smtClean="0">
                <a:latin typeface="Calibri" panose="020F0502020204030204" pitchFamily="34" charset="0"/>
                <a:ea typeface="Microsoft YaHei" panose="020B0503020204020204" pitchFamily="34" charset="-122"/>
              </a:rPr>
              <a:t>.</a:t>
            </a:r>
            <a:r>
              <a:rPr lang="en-ZA" altLang="en-US" baseline="0" dirty="0" smtClean="0">
                <a:latin typeface="Calibri" panose="020F0502020204030204" pitchFamily="34" charset="0"/>
                <a:ea typeface="Microsoft YaHei" panose="020B0503020204020204" pitchFamily="34" charset="-122"/>
              </a:rPr>
              <a:t> Karoo mosaic.  </a:t>
            </a:r>
            <a:r>
              <a:rPr lang="en-ZA" altLang="en-US" dirty="0" smtClean="0">
                <a:latin typeface="Calibri" panose="020F0502020204030204" pitchFamily="34" charset="0"/>
                <a:ea typeface="Microsoft YaHei" panose="020B0503020204020204" pitchFamily="34" charset="-122"/>
              </a:rPr>
              <a:t>Close to </a:t>
            </a:r>
            <a:r>
              <a:rPr lang="en-ZA" altLang="en-US" dirty="0" err="1" smtClean="0">
                <a:latin typeface="Calibri" panose="020F0502020204030204" pitchFamily="34" charset="0"/>
                <a:ea typeface="Microsoft YaHei" panose="020B0503020204020204" pitchFamily="34" charset="-122"/>
              </a:rPr>
              <a:t>Oudtshoorn</a:t>
            </a:r>
            <a:r>
              <a:rPr lang="en-ZA" altLang="en-US" dirty="0" smtClean="0">
                <a:latin typeface="Calibri" panose="020F0502020204030204" pitchFamily="34" charset="0"/>
                <a:ea typeface="Microsoft YaHei" panose="020B0503020204020204" pitchFamily="34" charset="-122"/>
              </a:rPr>
              <a:t>,</a:t>
            </a:r>
            <a:r>
              <a:rPr lang="en-ZA" altLang="en-US" baseline="0" dirty="0" smtClean="0">
                <a:latin typeface="Calibri" panose="020F0502020204030204" pitchFamily="34" charset="0"/>
                <a:ea typeface="Microsoft YaHei" panose="020B0503020204020204" pitchFamily="34" charset="-122"/>
              </a:rPr>
              <a:t> parts quite degraded, .</a:t>
            </a:r>
            <a:endParaRPr lang="en-ZA" altLang="en-US" dirty="0" smtClean="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579788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Close-up showing boundary of classified area.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Dark blobs are </a:t>
            </a:r>
            <a:r>
              <a:rPr lang="en-ZA" altLang="en-US" dirty="0" err="1">
                <a:latin typeface="Calibri" panose="020F0502020204030204" pitchFamily="34" charset="0"/>
                <a:ea typeface="Microsoft YaHei" panose="020B0503020204020204" pitchFamily="34" charset="-122"/>
              </a:rPr>
              <a:t>Euclea</a:t>
            </a:r>
            <a:r>
              <a:rPr lang="en-ZA" altLang="en-US" dirty="0">
                <a:latin typeface="Calibri" panose="020F0502020204030204" pitchFamily="34" charset="0"/>
                <a:ea typeface="Microsoft YaHei" panose="020B0503020204020204" pitchFamily="34" charset="-122"/>
              </a:rPr>
              <a:t> and </a:t>
            </a:r>
            <a:r>
              <a:rPr lang="en-ZA" altLang="en-US" dirty="0" err="1">
                <a:latin typeface="Calibri" panose="020F0502020204030204" pitchFamily="34" charset="0"/>
                <a:ea typeface="Microsoft YaHei" panose="020B0503020204020204" pitchFamily="34" charset="-122"/>
              </a:rPr>
              <a:t>Pappea</a:t>
            </a:r>
            <a:r>
              <a:rPr lang="en-ZA" altLang="en-US" dirty="0">
                <a:latin typeface="Calibri" panose="020F0502020204030204" pitchFamily="34" charset="0"/>
                <a:ea typeface="Microsoft YaHei" panose="020B0503020204020204" pitchFamily="34" charset="-122"/>
              </a:rPr>
              <a:t> trees and should be </a:t>
            </a:r>
            <a:r>
              <a:rPr lang="en-ZA" altLang="en-US" dirty="0" smtClean="0">
                <a:latin typeface="Calibri" panose="020F0502020204030204" pitchFamily="34" charset="0"/>
                <a:ea typeface="Microsoft YaHei" panose="020B0503020204020204" pitchFamily="34" charset="-122"/>
              </a:rPr>
              <a:t>excluded</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Ha</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668717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5588" y="-11796713"/>
            <a:ext cx="16649701" cy="12488863"/>
          </a:xfrm>
        </p:spPr>
      </p:sp>
      <p:sp>
        <p:nvSpPr>
          <p:cNvPr id="3" name="Notes Placeholder 2"/>
          <p:cNvSpPr>
            <a:spLocks noGrp="1"/>
          </p:cNvSpPr>
          <p:nvPr>
            <p:ph type="body" idx="1"/>
          </p:nvPr>
        </p:nvSpPr>
        <p:spPr/>
        <p:txBody>
          <a:bodyPr/>
          <a:lstStyle/>
          <a:p>
            <a:r>
              <a:rPr lang="en-ZA" dirty="0" smtClean="0"/>
              <a:t>Canopy cover recognised as an important</a:t>
            </a:r>
            <a:r>
              <a:rPr lang="en-ZA" baseline="0" dirty="0" smtClean="0"/>
              <a:t> predictor of biomass</a:t>
            </a:r>
          </a:p>
          <a:p>
            <a:endParaRPr lang="en-ZA" baseline="0" dirty="0" smtClean="0"/>
          </a:p>
          <a:p>
            <a:r>
              <a:rPr lang="en-ZA" dirty="0" smtClean="0"/>
              <a:t>Nevertheless, commercial imagery has IR detail that would be of interest: pricing?? WorldView-2 8 band 0.5m </a:t>
            </a:r>
            <a:r>
              <a:rPr lang="en-ZA" dirty="0" err="1" smtClean="0"/>
              <a:t>orthorectified</a:t>
            </a:r>
            <a:r>
              <a:rPr lang="en-ZA" dirty="0" smtClean="0"/>
              <a:t> imagery (110km2 @ R293.66/km2 ) R 32,303.04 </a:t>
            </a:r>
          </a:p>
          <a:p>
            <a:endParaRPr lang="en-ZA" dirty="0" smtClean="0"/>
          </a:p>
          <a:p>
            <a:r>
              <a:rPr lang="en-ZA" dirty="0" smtClean="0"/>
              <a:t>Dealing with sources of unwanted variation is a recurring difficulty reported in the remote sensing literature (</a:t>
            </a:r>
            <a:r>
              <a:rPr lang="en-ZA" dirty="0" err="1" smtClean="0"/>
              <a:t>Eisfelder</a:t>
            </a:r>
            <a:r>
              <a:rPr lang="en-ZA" dirty="0" smtClean="0"/>
              <a:t>, </a:t>
            </a:r>
            <a:r>
              <a:rPr lang="en-ZA" dirty="0" err="1" smtClean="0"/>
              <a:t>Kuenzer</a:t>
            </a:r>
            <a:r>
              <a:rPr lang="en-ZA" dirty="0" smtClean="0"/>
              <a:t> &amp; </a:t>
            </a:r>
            <a:r>
              <a:rPr lang="en-ZA" dirty="0" err="1" smtClean="0"/>
              <a:t>Dech</a:t>
            </a:r>
            <a:r>
              <a:rPr lang="en-ZA" dirty="0" smtClean="0"/>
              <a:t> 2012; </a:t>
            </a:r>
            <a:r>
              <a:rPr lang="en-ZA" dirty="0" err="1" smtClean="0"/>
              <a:t>Baraldi</a:t>
            </a:r>
            <a:r>
              <a:rPr lang="en-ZA" dirty="0" smtClean="0"/>
              <a:t> et al. 2010; Lu 2006).  My/”our” calibration</a:t>
            </a:r>
            <a:r>
              <a:rPr lang="en-ZA" baseline="0" dirty="0" smtClean="0"/>
              <a:t> is good start to dealing with this.</a:t>
            </a:r>
          </a:p>
          <a:p>
            <a:endParaRPr lang="en-ZA" baseline="0" dirty="0" smtClean="0"/>
          </a:p>
          <a:p>
            <a:r>
              <a:rPr lang="en-ZA" dirty="0" smtClean="0"/>
              <a:t>Methodology:</a:t>
            </a:r>
          </a:p>
          <a:p>
            <a:r>
              <a:rPr lang="en-ZA" dirty="0" smtClean="0"/>
              <a:t>While the pixel resolution of the aerial imagery is 0.5m, the positional accuracy (accuracy of </a:t>
            </a:r>
            <a:r>
              <a:rPr lang="en-ZA" dirty="0" err="1" smtClean="0"/>
              <a:t>orthorectification</a:t>
            </a:r>
            <a:r>
              <a:rPr lang="en-ZA" dirty="0" smtClean="0"/>
              <a:t>) may be of the order of 6m, which is typical for commercially available VHR imagery such as WorldView-2 (Satellite Imaging Corporation 2014).  Accurate location of the 5x5m carbon stock ground truth plots in the aerial imagery will be problematic with this amount of positional variation.  The ground truth plots are demarcated with metal stakes and danger tape but unfortunately the tape is not visible in the aerial imagery.  If necessary, high resolution images of the demarcated ground truth plots will be captured in the field to facilitate the accurate location of the plots in the aerial imagery.  This would be done by matching surrounding coarse-scale landscape and vegetation features.  Field images will be captured using a remotely controlled GoPro camera, suspended from a helium balloon, to achieve a near vertical viewing angle for easier comparison to the aerial imagery. </a:t>
            </a:r>
          </a:p>
          <a:p>
            <a:endParaRPr lang="en-ZA" dirty="0" smtClean="0"/>
          </a:p>
          <a:p>
            <a:r>
              <a:rPr lang="en-ZA" dirty="0" smtClean="0"/>
              <a:t>A multivariate nonlinear regression approach will be adopted to model the relationship between TAGC and features derived from the aerial imagery.  A comprehensive set of spectral features, texture features, vegetation indices and secondary measures (such as P. </a:t>
            </a:r>
            <a:r>
              <a:rPr lang="en-ZA" dirty="0" err="1" smtClean="0"/>
              <a:t>afra</a:t>
            </a:r>
            <a:r>
              <a:rPr lang="en-ZA" dirty="0" smtClean="0"/>
              <a:t> canopy cover) will be evaluated for their predictive ability.  Given the limited number of 191 ground truth plots, it will be necessary to apply dimensionality reduction and feature selection techniques to reduce the full feature set to an informative minimum.  A variety of popular regression models such as random forests and support vector machines will be compared based on their ability to predict TAGC from the derived features.  The transferability of models between different habitat types and different levels of degradation will be investigated.  Finally, a carbon stock map will be produced for the study area using the available map of habitat types (SANBI 2007) as ancillary information. </a:t>
            </a:r>
            <a:endParaRPr lang="en-ZA" dirty="0"/>
          </a:p>
        </p:txBody>
      </p:sp>
    </p:spTree>
    <p:extLst>
      <p:ext uri="{BB962C8B-B14F-4D97-AF65-F5344CB8AC3E}">
        <p14:creationId xmlns:p14="http://schemas.microsoft.com/office/powerpoint/2010/main" val="3249688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Mostly new calib references</a:t>
            </a:r>
          </a:p>
        </p:txBody>
      </p:sp>
    </p:spTree>
    <p:extLst>
      <p:ext uri="{BB962C8B-B14F-4D97-AF65-F5344CB8AC3E}">
        <p14:creationId xmlns:p14="http://schemas.microsoft.com/office/powerpoint/2010/main" val="2629467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751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14225588" y="-11796713"/>
            <a:ext cx="16651288" cy="124904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Text Box 2"/>
          <p:cNvSpPr txBox="1">
            <a:spLocks noGrp="1" noChangeArrowheads="1"/>
          </p:cNvSpPr>
          <p:nvPr>
            <p:ph type="body" idx="1"/>
          </p:nvPr>
        </p:nvSpPr>
        <p:spPr bwMode="auto">
          <a:xfrm>
            <a:off x="685800" y="4306888"/>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I wanted a research</a:t>
            </a:r>
            <a:r>
              <a:rPr lang="en-ZA" altLang="en-US" baseline="0" dirty="0" smtClean="0">
                <a:ea typeface="Microsoft YaHei" panose="020B0503020204020204" pitchFamily="34" charset="-122"/>
              </a:rPr>
              <a:t> topic that was</a:t>
            </a:r>
            <a:r>
              <a:rPr lang="en-ZA" altLang="en-US" dirty="0" smtClean="0">
                <a:ea typeface="Microsoft YaHei" panose="020B0503020204020204" pitchFamily="34" charset="-122"/>
              </a:rPr>
              <a:t> something practical, with the potential to a real impact: The work is intended to be applied research.  Emphasis will be placed on producing maps that are both useful and usable (Pierce et al. 2005). This will require interaction and communication with stake-holders (Knight et al. 2011), specifically environmental practitioners currently involved in thicket restoration, the STRP and the GIB, who are the restoration implementing agents (Mills et al. 2010). </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err="1" smtClean="0">
                <a:ea typeface="Microsoft YaHei" panose="020B0503020204020204" pitchFamily="34" charset="-122"/>
              </a:rPr>
              <a:t>Collabaritive</a:t>
            </a:r>
            <a:r>
              <a:rPr lang="en-ZA" altLang="en-US" dirty="0" smtClean="0">
                <a:ea typeface="Microsoft YaHei" panose="020B0503020204020204" pitchFamily="34" charset="-122"/>
              </a:rPr>
              <a:t> for</a:t>
            </a:r>
            <a:r>
              <a:rPr lang="en-ZA" altLang="en-US" baseline="0" dirty="0" smtClean="0">
                <a:ea typeface="Microsoft YaHei" panose="020B0503020204020204" pitchFamily="34" charset="-122"/>
              </a:rPr>
              <a:t> </a:t>
            </a:r>
            <a:r>
              <a:rPr lang="en-ZA" altLang="en-US" dirty="0" smtClean="0">
                <a:ea typeface="Microsoft YaHei" panose="020B0503020204020204" pitchFamily="34" charset="-122"/>
              </a:rPr>
              <a:t>ecological understanding</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Need for VHR: Currently, there is an initiative to involve private land-owners in the restoration project in order to broaden its impact (Curran et al. 2012; Mills et al. 2010).  Restoration planning at farm-level will require map scales of 1:10000 or better to provide sufficient spatial detail for working with expected stand sizes of the order of 50 hectares. </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smtClean="0">
                <a:ea typeface="Microsoft YaHei" panose="020B0503020204020204" pitchFamily="34" charset="-122"/>
              </a:rPr>
              <a:t>Some </a:t>
            </a:r>
            <a:r>
              <a:rPr lang="en-GB" altLang="en-US" dirty="0">
                <a:ea typeface="Microsoft YaHei" panose="020B0503020204020204" pitchFamily="34" charset="-122"/>
              </a:rPr>
              <a:t>background on motivation for my </a:t>
            </a:r>
            <a:r>
              <a:rPr lang="en-GB" altLang="en-US" dirty="0" smtClean="0">
                <a:ea typeface="Microsoft YaHei" panose="020B0503020204020204" pitchFamily="34" charset="-122"/>
              </a:rPr>
              <a:t>research.</a:t>
            </a:r>
            <a:endParaRPr lang="en-GB" altLang="en-US" dirty="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err="1" smtClean="0">
                <a:ea typeface="Microsoft YaHei" panose="020B0503020204020204" pitchFamily="34" charset="-122"/>
              </a:rPr>
              <a:t>Spekboom</a:t>
            </a:r>
            <a:r>
              <a:rPr lang="en-GB" altLang="en-US" dirty="0" smtClean="0">
                <a:ea typeface="Microsoft YaHei" panose="020B0503020204020204" pitchFamily="34" charset="-122"/>
              </a:rPr>
              <a:t> thicket has been</a:t>
            </a:r>
            <a:r>
              <a:rPr lang="en-GB" altLang="en-US" baseline="0" dirty="0" smtClean="0">
                <a:ea typeface="Microsoft YaHei" panose="020B0503020204020204" pitchFamily="34" charset="-122"/>
              </a:rPr>
              <a:t> irreversibly degraded by overgrazing throughout its range E Cape and Little Karoo</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aseline="0" dirty="0" smtClean="0">
                <a:ea typeface="Microsoft YaHei" panose="020B0503020204020204" pitchFamily="34" charset="-122"/>
              </a:rPr>
              <a:t>Active restoration has number of benefits, </a:t>
            </a:r>
            <a:r>
              <a:rPr lang="en-GB" altLang="en-US" baseline="0" dirty="0" err="1" smtClean="0">
                <a:ea typeface="Microsoft YaHei" panose="020B0503020204020204" pitchFamily="34" charset="-122"/>
              </a:rPr>
              <a:t>spekboom</a:t>
            </a:r>
            <a:r>
              <a:rPr lang="en-GB" altLang="en-US" baseline="0" dirty="0" smtClean="0">
                <a:ea typeface="Microsoft YaHei" panose="020B0503020204020204" pitchFamily="34" charset="-122"/>
              </a:rPr>
              <a:t> acts as nurse plant creates fertile </a:t>
            </a:r>
            <a:r>
              <a:rPr lang="en-GB" altLang="en-US" baseline="0" dirty="0" err="1" smtClean="0">
                <a:ea typeface="Microsoft YaHei" panose="020B0503020204020204" pitchFamily="34" charset="-122"/>
              </a:rPr>
              <a:t>env</a:t>
            </a:r>
            <a:r>
              <a:rPr lang="en-GB" altLang="en-US" baseline="0" dirty="0" smtClean="0">
                <a:ea typeface="Microsoft YaHei" panose="020B0503020204020204" pitchFamily="34" charset="-122"/>
              </a:rPr>
              <a:t> for other plants to re-</a:t>
            </a:r>
            <a:r>
              <a:rPr lang="en-GB" altLang="en-US" baseline="0" dirty="0" err="1" smtClean="0">
                <a:ea typeface="Microsoft YaHei" panose="020B0503020204020204" pitchFamily="34" charset="-122"/>
              </a:rPr>
              <a:t>est</a:t>
            </a:r>
            <a:r>
              <a:rPr lang="en-GB" altLang="en-US" baseline="0" dirty="0" smtClean="0">
                <a:ea typeface="Microsoft YaHei" panose="020B0503020204020204" pitchFamily="34" charset="-122"/>
              </a:rPr>
              <a:t> in</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baseline="0" dirty="0" smtClean="0">
                <a:ea typeface="Microsoft YaHei" panose="020B0503020204020204" pitchFamily="34" charset="-122"/>
              </a:rPr>
              <a:t>Very effective at absorbing CO2, potentially gen income through trading cc’s, improves soil quality, water retention, gen employment</a:t>
            </a:r>
            <a:endParaRPr lang="en-GB"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smtClean="0">
                <a:ea typeface="Microsoft YaHei" panose="020B0503020204020204" pitchFamily="34" charset="-122"/>
              </a:rPr>
              <a:t>I imagine </a:t>
            </a:r>
            <a:r>
              <a:rPr lang="en-GB" altLang="en-US" dirty="0" err="1" smtClean="0">
                <a:ea typeface="Microsoft YaHei" panose="020B0503020204020204" pitchFamily="34" charset="-122"/>
              </a:rPr>
              <a:t>ppl</a:t>
            </a:r>
            <a:r>
              <a:rPr lang="en-GB" altLang="en-US" baseline="0" dirty="0" smtClean="0">
                <a:ea typeface="Microsoft YaHei" panose="020B0503020204020204" pitchFamily="34" charset="-122"/>
              </a:rPr>
              <a:t> are quite familiar with situation of </a:t>
            </a:r>
            <a:r>
              <a:rPr lang="en-GB" altLang="en-US" baseline="0" dirty="0" err="1" smtClean="0">
                <a:ea typeface="Microsoft YaHei" panose="020B0503020204020204" pitchFamily="34" charset="-122"/>
              </a:rPr>
              <a:t>spekboom</a:t>
            </a:r>
            <a:r>
              <a:rPr lang="en-GB" altLang="en-US" baseline="0" dirty="0" smtClean="0">
                <a:ea typeface="Microsoft YaHei" panose="020B0503020204020204" pitchFamily="34" charset="-122"/>
              </a:rPr>
              <a:t> being degraded &amp; lot of interest in restoration. </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baseline="0" dirty="0" smtClean="0">
              <a:ea typeface="Microsoft YaHei" panose="020B0503020204020204" pitchFamily="34" charset="-122"/>
            </a:endParaRPr>
          </a:p>
          <a:p>
            <a:pPr>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Canopy cover is a first step towards biomass </a:t>
            </a:r>
            <a:r>
              <a:rPr lang="en-ZA" altLang="en-US" dirty="0" err="1" smtClean="0">
                <a:ea typeface="Microsoft YaHei" panose="020B0503020204020204" pitchFamily="34" charset="-122"/>
              </a:rPr>
              <a:t>est</a:t>
            </a:r>
            <a:r>
              <a:rPr lang="en-ZA" altLang="en-US" dirty="0" smtClean="0">
                <a:ea typeface="Microsoft YaHei" panose="020B0503020204020204" pitchFamily="34" charset="-122"/>
              </a:rPr>
              <a:t> from RS</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smtClean="0">
                <a:ea typeface="Microsoft YaHei" panose="020B0503020204020204" pitchFamily="34" charset="-122"/>
              </a:rPr>
              <a:t>1:10000 translates to ~1m pixel res i.e. VHR imagery</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smtClean="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smtClean="0">
                <a:ea typeface="Microsoft YaHei" panose="020B0503020204020204" pitchFamily="34" charset="-122"/>
              </a:rPr>
              <a:t>1.50</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dirty="0">
              <a:ea typeface="Microsoft YaHei" panose="020B0503020204020204" pitchFamily="34" charset="-122"/>
            </a:endParaRP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ea typeface="Microsoft YaHei" panose="020B0503020204020204" pitchFamily="34" charset="-122"/>
              </a:rPr>
              <a:t>[</a:t>
            </a:r>
            <a:r>
              <a:rPr lang="en-GB" altLang="en-US" dirty="0" err="1">
                <a:ea typeface="Microsoft YaHei" panose="020B0503020204020204" pitchFamily="34" charset="-122"/>
              </a:rPr>
              <a:t>Spekboom</a:t>
            </a:r>
            <a:r>
              <a:rPr lang="en-GB" altLang="en-US" dirty="0">
                <a:ea typeface="Microsoft YaHei" panose="020B0503020204020204" pitchFamily="34" charset="-122"/>
              </a:rPr>
              <a:t> is very effective at storing carbon compared to other arid region vegetation (Mills et al. 2005).</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err="1">
                <a:ea typeface="Microsoft YaHei" panose="020B0503020204020204" pitchFamily="34" charset="-122"/>
              </a:rPr>
              <a:t>Spekboom</a:t>
            </a:r>
            <a:r>
              <a:rPr lang="en-GB" altLang="en-US" dirty="0">
                <a:ea typeface="Microsoft YaHei" panose="020B0503020204020204" pitchFamily="34" charset="-122"/>
              </a:rPr>
              <a:t> restoration can be funded by trading carbon credits on the international carbon market (Marais, Cowling &amp; Powell 2009).</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ea typeface="Microsoft YaHei" panose="020B0503020204020204" pitchFamily="34" charset="-122"/>
              </a:rPr>
              <a:t>Restoration helps provide ecosystem services and employment in impoverished areas (Mills &amp; Cowling 2006).</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ea typeface="Microsoft YaHei" panose="020B0503020204020204" pitchFamily="34" charset="-122"/>
              </a:rPr>
              <a:t>Restoration research and pilot studies are underway.]</a:t>
            </a:r>
          </a:p>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dirty="0">
                <a:ea typeface="Microsoft YaHei" panose="020B0503020204020204" pitchFamily="34" charset="-122"/>
              </a:rPr>
              <a:t>Monitoring currently done manually by expert.  Subjective, expensive over large areas</a:t>
            </a:r>
            <a:r>
              <a:rPr lang="en-GB" altLang="en-US" dirty="0" smtClean="0">
                <a:ea typeface="Microsoft YaHei" panose="020B0503020204020204" pitchFamily="34" charset="-122"/>
              </a:rPr>
              <a:t>.</a:t>
            </a:r>
            <a:endParaRPr lang="en-GB" altLang="en-US" dirty="0">
              <a:ea typeface="Microsoft YaHei" panose="020B0503020204020204" pitchFamily="34" charset="-122"/>
            </a:endParaRPr>
          </a:p>
        </p:txBody>
      </p:sp>
    </p:spTree>
    <p:extLst>
      <p:ext uri="{BB962C8B-B14F-4D97-AF65-F5344CB8AC3E}">
        <p14:creationId xmlns:p14="http://schemas.microsoft.com/office/powerpoint/2010/main" val="2325882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ZA" dirty="0" smtClean="0"/>
              <a:t>Methodology:</a:t>
            </a:r>
          </a:p>
          <a:p>
            <a:r>
              <a:rPr lang="en-ZA" dirty="0" smtClean="0"/>
              <a:t>While the pixel resolution of the aerial imagery is 0.5m, the positional accuracy (accuracy of </a:t>
            </a:r>
            <a:r>
              <a:rPr lang="en-ZA" dirty="0" err="1" smtClean="0"/>
              <a:t>orthorectification</a:t>
            </a:r>
            <a:r>
              <a:rPr lang="en-ZA" dirty="0" smtClean="0"/>
              <a:t>) may be of the order of 6m, which is typical for commercially available VHR imagery such as WorldView-2 (Satellite Imaging Corporation 2014).  Accurate location of the 5x5m carbon stock ground truth plots in the aerial imagery will be problematic with this amount of positional variation.  The ground truth plots are demarcated with metal stakes and danger tape but unfortunately the tape is not visible in the aerial imagery.  If necessary, high resolution images of the demarcated ground truth plots will be captured in the field to facilitate the accurate location of the plots in the aerial imagery.  This would be done by matching surrounding coarse-scale landscape and vegetation features.  Field images will be captured using a remotely controlled GoPro camera, suspended from a helium balloon, to achieve a near vertical viewing angle for easier comparison to the aerial imagery. </a:t>
            </a:r>
          </a:p>
          <a:p>
            <a:endParaRPr lang="en-ZA" dirty="0" smtClean="0"/>
          </a:p>
          <a:p>
            <a:r>
              <a:rPr lang="en-ZA" dirty="0" smtClean="0"/>
              <a:t>A multivariate nonlinear regression approach will be adopted to model the relationship between TAGC and features derived from the aerial imagery.  A comprehensive set of spectral features, texture features, vegetation indices and secondary measures (such as P. </a:t>
            </a:r>
            <a:r>
              <a:rPr lang="en-ZA" dirty="0" err="1" smtClean="0"/>
              <a:t>afra</a:t>
            </a:r>
            <a:r>
              <a:rPr lang="en-ZA" dirty="0" smtClean="0"/>
              <a:t> canopy cover) will be evaluated for their predictive ability.  Given the limited number of 191 ground truth plots, it will be necessary to apply dimensionality reduction and feature selection techniques to reduce the full feature set to an informative minimum.  A variety of popular regression models such as random forests and support vector machines will be compared based on their ability to predict TAGC from the derived features.  The transferability of models between different habitat types and different levels of degradation will be investigated.  Finally, a carbon stock map will be produced for the study area using the available map of habitat types (SANBI 2007) as ancillary information.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In </a:t>
            </a:r>
            <a:r>
              <a:rPr lang="en-ZA" altLang="en-US" dirty="0">
                <a:latin typeface="Calibri" panose="020F0502020204030204" pitchFamily="34" charset="0"/>
                <a:ea typeface="Microsoft YaHei" panose="020B0503020204020204" pitchFamily="34" charset="-122"/>
              </a:rPr>
              <a:t>choosing project I wanted something of practical relevance and use.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Suggested to me by Jan </a:t>
            </a:r>
            <a:r>
              <a:rPr lang="en-ZA" altLang="en-US" dirty="0" err="1">
                <a:latin typeface="Calibri" panose="020F0502020204030204" pitchFamily="34" charset="0"/>
                <a:ea typeface="Microsoft YaHei" panose="020B0503020204020204" pitchFamily="34" charset="-122"/>
              </a:rPr>
              <a:t>Vlok</a:t>
            </a:r>
            <a:r>
              <a:rPr lang="en-ZA" altLang="en-US" dirty="0" smtClean="0">
                <a:latin typeface="Calibri" panose="020F0502020204030204" pitchFamily="34" charset="0"/>
                <a:ea typeface="Microsoft YaHei" panose="020B0503020204020204" pitchFamily="34" charset="-122"/>
              </a:rPr>
              <a:t>.</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NGI only practical option,</a:t>
            </a:r>
            <a:r>
              <a:rPr lang="en-ZA" altLang="en-US" baseline="0" dirty="0" smtClean="0">
                <a:latin typeface="Calibri" panose="020F0502020204030204" pitchFamily="34" charset="0"/>
                <a:ea typeface="Microsoft YaHei" panose="020B0503020204020204" pitchFamily="34" charset="-122"/>
              </a:rPr>
              <a:t> other </a:t>
            </a:r>
            <a:r>
              <a:rPr lang="en-ZA" altLang="en-US" baseline="0" dirty="0" err="1" smtClean="0">
                <a:latin typeface="Calibri" panose="020F0502020204030204" pitchFamily="34" charset="0"/>
                <a:ea typeface="Microsoft YaHei" panose="020B0503020204020204" pitchFamily="34" charset="-122"/>
              </a:rPr>
              <a:t>ppl</a:t>
            </a:r>
            <a:r>
              <a:rPr lang="en-ZA" altLang="en-US" baseline="0" dirty="0" smtClean="0">
                <a:latin typeface="Calibri" panose="020F0502020204030204" pitchFamily="34" charset="0"/>
                <a:ea typeface="Microsoft YaHei" panose="020B0503020204020204" pitchFamily="34" charset="-122"/>
              </a:rPr>
              <a:t> produce high res imagery but v expensive.</a:t>
            </a:r>
            <a:endParaRPr lang="en-ZA" altLang="en-US" dirty="0" smtClean="0">
              <a:latin typeface="Calibri" panose="020F0502020204030204" pitchFamily="34" charset="0"/>
              <a:ea typeface="Microsoft YaHei" panose="020B0503020204020204" pitchFamily="34" charset="-122"/>
            </a:endParaRPr>
          </a:p>
          <a:p>
            <a:pPr marL="0" marR="0" indent="0" algn="l" defTabSz="449263" rtl="0" eaLnBrk="1" fontAlgn="base" latinLnBrk="0" hangingPunct="1">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altLang="en-US" baseline="0" dirty="0" smtClean="0">
                <a:ea typeface="Microsoft YaHei" panose="020B0503020204020204" pitchFamily="34" charset="-122"/>
              </a:rPr>
              <a:t>Too much to cover in one presentation, focus on calibration &amp; leaving out a lot of detail in development of classification</a:t>
            </a:r>
          </a:p>
          <a:p>
            <a:pPr marL="0" marR="0" indent="0" algn="l" defTabSz="449263" rtl="0" eaLnBrk="1" fontAlgn="base" latinLnBrk="0" hangingPunct="1">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GB" altLang="en-US" baseline="0" dirty="0" smtClean="0">
              <a:ea typeface="Microsoft YaHei" panose="020B0503020204020204" pitchFamily="34" charset="-122"/>
            </a:endParaRPr>
          </a:p>
          <a:p>
            <a:pPr marL="0" marR="0" indent="0" algn="l" defTabSz="449263" rtl="0" eaLnBrk="1" fontAlgn="base" latinLnBrk="0" hangingPunct="1">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altLang="en-US" baseline="0" dirty="0" smtClean="0">
                <a:ea typeface="Microsoft YaHei" panose="020B0503020204020204" pitchFamily="34" charset="-122"/>
              </a:rPr>
              <a:t>1:30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Academically some aspects of problem make it quite interesting. i.e.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Speak a bit of rationale</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1.40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68778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Rectangle 1"/>
          <p:cNvSpPr txBox="1">
            <a:spLocks noGrp="1" noRot="1" noChangeAspect="1" noChangeArrowheads="1"/>
          </p:cNvSpPr>
          <p:nvPr>
            <p:ph type="sldImg"/>
          </p:nvPr>
        </p:nvSpPr>
        <p:spPr bwMode="auto">
          <a:xfrm>
            <a:off x="-14225588" y="-11796713"/>
            <a:ext cx="16651288" cy="124904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Text Box 2"/>
          <p:cNvSpPr txBox="1">
            <a:spLocks noGrp="1" noChangeArrowheads="1"/>
          </p:cNvSpPr>
          <p:nvPr>
            <p:ph type="body" idx="1"/>
          </p:nvPr>
        </p:nvSpPr>
        <p:spPr bwMode="auto">
          <a:xfrm>
            <a:off x="685800" y="4343400"/>
            <a:ext cx="5483225" cy="4111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There  are a few aspects that make this research interesting from academic perspective.</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NGI imagery is freely available, 0.5m res &amp; represents rich source of information which has been under-utilised.  Some issues that I will discuss.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Dealing with unwanted sources of variation (temporal, spatial, geological, phenological, habitat etc) is a recurring theme in literature and one of the principal challenges for remote sensing research.</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Perhaps just talk to this slide rather than show it.  If ppl see lots of text they're going to get bored.</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Add MODIS LK images at different times of year / use WAMIS time series viewer</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ea typeface="Microsoft YaHei" panose="020B0503020204020204" pitchFamily="34" charset="-122"/>
              </a:rPr>
              <a:t>1.30</a:t>
            </a:r>
          </a:p>
        </p:txBody>
      </p:sp>
    </p:spTree>
    <p:extLst>
      <p:ext uri="{BB962C8B-B14F-4D97-AF65-F5344CB8AC3E}">
        <p14:creationId xmlns:p14="http://schemas.microsoft.com/office/powerpoint/2010/main" val="2324820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The Little Karoo is a semi-arid region of great biodiversity lying between two mountain ranges.  Three biomes considered to be biodiversity hotspots of global significance intersect in the Little Karoo (Thompson et al. 2009).  A total of 54 habitat types were identified by </a:t>
            </a:r>
            <a:r>
              <a:rPr lang="en-ZA" altLang="en-US" dirty="0" err="1" smtClean="0">
                <a:latin typeface="Calibri" panose="020F0502020204030204" pitchFamily="34" charset="0"/>
                <a:ea typeface="Microsoft YaHei" panose="020B0503020204020204" pitchFamily="34" charset="-122"/>
              </a:rPr>
              <a:t>Vlok</a:t>
            </a:r>
            <a:r>
              <a:rPr lang="en-ZA" altLang="en-US" dirty="0" smtClean="0">
                <a:latin typeface="Calibri" panose="020F0502020204030204" pitchFamily="34" charset="0"/>
                <a:ea typeface="Microsoft YaHei" panose="020B0503020204020204" pitchFamily="34" charset="-122"/>
              </a:rPr>
              <a:t>, Cowling &amp; Wolf (2005) in their vegetation map, of which ten support P. </a:t>
            </a:r>
            <a:r>
              <a:rPr lang="en-ZA" altLang="en-US" dirty="0" err="1" smtClean="0">
                <a:latin typeface="Calibri" panose="020F0502020204030204" pitchFamily="34" charset="0"/>
                <a:ea typeface="Microsoft YaHei" panose="020B0503020204020204" pitchFamily="34" charset="-122"/>
              </a:rPr>
              <a:t>afra</a:t>
            </a:r>
            <a:r>
              <a:rPr lang="en-ZA" altLang="en-US" dirty="0" smtClean="0">
                <a:latin typeface="Calibri" panose="020F0502020204030204" pitchFamily="34" charset="0"/>
                <a:ea typeface="Microsoft YaHei" panose="020B0503020204020204" pitchFamily="34" charset="-122"/>
              </a:rPr>
              <a:t>.  The Subtropical Thicket biome makes up 35.3% of the Little Karoo which has a total area of 2 343 900 ha (</a:t>
            </a:r>
            <a:r>
              <a:rPr lang="en-ZA" altLang="en-US" dirty="0" err="1" smtClean="0">
                <a:latin typeface="Calibri" panose="020F0502020204030204" pitchFamily="34" charset="0"/>
                <a:ea typeface="Microsoft YaHei" panose="020B0503020204020204" pitchFamily="34" charset="-122"/>
              </a:rPr>
              <a:t>Vlok</a:t>
            </a:r>
            <a:r>
              <a:rPr lang="en-ZA" altLang="en-US" dirty="0" smtClean="0">
                <a:latin typeface="Calibri" panose="020F0502020204030204" pitchFamily="34" charset="0"/>
                <a:ea typeface="Microsoft YaHei" panose="020B0503020204020204" pitchFamily="34" charset="-122"/>
              </a:rPr>
              <a:t>, Cowling &amp; Wolf 2005).  It was found that 89.3% of the P. </a:t>
            </a:r>
            <a:r>
              <a:rPr lang="en-ZA" altLang="en-US" dirty="0" err="1" smtClean="0">
                <a:latin typeface="Calibri" panose="020F0502020204030204" pitchFamily="34" charset="0"/>
                <a:ea typeface="Microsoft YaHei" panose="020B0503020204020204" pitchFamily="34" charset="-122"/>
              </a:rPr>
              <a:t>afra</a:t>
            </a:r>
            <a:r>
              <a:rPr lang="en-ZA" altLang="en-US" dirty="0" smtClean="0">
                <a:latin typeface="Calibri" panose="020F0502020204030204" pitchFamily="34" charset="0"/>
                <a:ea typeface="Microsoft YaHei" panose="020B0503020204020204" pitchFamily="34" charset="-122"/>
              </a:rPr>
              <a:t> thicket was degraded to some extent in a study area comprising roughly half the area of the Little Karoo (Thompson et al. 2009).  The Little Karoo was chosen as a study area because it contains a significant portion of P. </a:t>
            </a:r>
            <a:r>
              <a:rPr lang="en-ZA" altLang="en-US" dirty="0" err="1" smtClean="0">
                <a:latin typeface="Calibri" panose="020F0502020204030204" pitchFamily="34" charset="0"/>
                <a:ea typeface="Microsoft YaHei" panose="020B0503020204020204" pitchFamily="34" charset="-122"/>
              </a:rPr>
              <a:t>afra</a:t>
            </a:r>
            <a:r>
              <a:rPr lang="en-ZA" altLang="en-US" dirty="0" smtClean="0">
                <a:latin typeface="Calibri" panose="020F0502020204030204" pitchFamily="34" charset="0"/>
                <a:ea typeface="Microsoft YaHei" panose="020B0503020204020204" pitchFamily="34" charset="-122"/>
              </a:rPr>
              <a:t> suited and degraded habitat and has been targeted for restoration.  It is also beneficial that a number of relevant studies have been performed in the area (Thompson et al. 2009; Forsyth, </a:t>
            </a:r>
            <a:r>
              <a:rPr lang="en-ZA" altLang="en-US" dirty="0" err="1" smtClean="0">
                <a:latin typeface="Calibri" panose="020F0502020204030204" pitchFamily="34" charset="0"/>
                <a:ea typeface="Microsoft YaHei" panose="020B0503020204020204" pitchFamily="34" charset="-122"/>
              </a:rPr>
              <a:t>Vlok</a:t>
            </a:r>
            <a:r>
              <a:rPr lang="en-ZA" altLang="en-US" dirty="0" smtClean="0">
                <a:latin typeface="Calibri" panose="020F0502020204030204" pitchFamily="34" charset="0"/>
                <a:ea typeface="Microsoft YaHei" panose="020B0503020204020204" pitchFamily="34" charset="-122"/>
              </a:rPr>
              <a:t> &amp; </a:t>
            </a:r>
            <a:r>
              <a:rPr lang="en-ZA" altLang="en-US" dirty="0" err="1" smtClean="0">
                <a:latin typeface="Calibri" panose="020F0502020204030204" pitchFamily="34" charset="0"/>
                <a:ea typeface="Microsoft YaHei" panose="020B0503020204020204" pitchFamily="34" charset="-122"/>
              </a:rPr>
              <a:t>Reyers</a:t>
            </a:r>
            <a:r>
              <a:rPr lang="en-ZA" altLang="en-US" dirty="0" smtClean="0">
                <a:latin typeface="Calibri" panose="020F0502020204030204" pitchFamily="34" charset="0"/>
                <a:ea typeface="Microsoft YaHei" panose="020B0503020204020204" pitchFamily="34" charset="-122"/>
              </a:rPr>
              <a:t> 2008; </a:t>
            </a:r>
            <a:r>
              <a:rPr lang="en-ZA" altLang="en-US" dirty="0" err="1" smtClean="0">
                <a:latin typeface="Calibri" panose="020F0502020204030204" pitchFamily="34" charset="0"/>
                <a:ea typeface="Microsoft YaHei" panose="020B0503020204020204" pitchFamily="34" charset="-122"/>
              </a:rPr>
              <a:t>Vlok</a:t>
            </a:r>
            <a:r>
              <a:rPr lang="en-ZA" altLang="en-US" dirty="0" smtClean="0">
                <a:latin typeface="Calibri" panose="020F0502020204030204" pitchFamily="34" charset="0"/>
                <a:ea typeface="Microsoft YaHei" panose="020B0503020204020204" pitchFamily="34" charset="-122"/>
              </a:rPr>
              <a:t>, Cowling &amp; Wolf 2005).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To expedite computing times and reduce storage space required for the VHR imagery, a smaller portion of the Little Karoo was chosen as the study area.  This area was chosen to be as representative of the variation in the Little Karoo as possible.  It consists of four different aerial survey jobs flown at different times and thus still poses a challenge from a remote sensing perspective.  It also includes examples of all the different biomes and nine of the ten habitat types supporting P. </a:t>
            </a:r>
            <a:r>
              <a:rPr lang="en-ZA" altLang="en-US" dirty="0" err="1" smtClean="0">
                <a:latin typeface="Calibri" panose="020F0502020204030204" pitchFamily="34" charset="0"/>
                <a:ea typeface="Microsoft YaHei" panose="020B0503020204020204" pitchFamily="34" charset="-122"/>
              </a:rPr>
              <a:t>afra</a:t>
            </a:r>
            <a:r>
              <a:rPr lang="en-ZA" altLang="en-US" dirty="0" smtClean="0">
                <a:latin typeface="Calibri" panose="020F0502020204030204" pitchFamily="34" charset="0"/>
                <a:ea typeface="Microsoft YaHei" panose="020B0503020204020204" pitchFamily="34" charset="-122"/>
              </a:rPr>
              <a:t> as defined by </a:t>
            </a:r>
            <a:r>
              <a:rPr lang="en-ZA" altLang="en-US" dirty="0" err="1" smtClean="0">
                <a:latin typeface="Calibri" panose="020F0502020204030204" pitchFamily="34" charset="0"/>
                <a:ea typeface="Microsoft YaHei" panose="020B0503020204020204" pitchFamily="34" charset="-122"/>
              </a:rPr>
              <a:t>Vlok</a:t>
            </a:r>
            <a:r>
              <a:rPr lang="en-ZA" altLang="en-US" dirty="0" smtClean="0">
                <a:latin typeface="Calibri" panose="020F0502020204030204" pitchFamily="34" charset="0"/>
                <a:ea typeface="Microsoft YaHei" panose="020B0503020204020204" pitchFamily="34" charset="-122"/>
              </a:rPr>
              <a:t>, Cowling &amp; Wolf (2005).  </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The </a:t>
            </a:r>
            <a:r>
              <a:rPr lang="en-ZA" altLang="en-US" dirty="0" err="1" smtClean="0">
                <a:latin typeface="Calibri" panose="020F0502020204030204" pitchFamily="34" charset="0"/>
                <a:ea typeface="Microsoft YaHei" panose="020B0503020204020204" pitchFamily="34" charset="-122"/>
              </a:rPr>
              <a:t>Baviaanskloof</a:t>
            </a:r>
            <a:r>
              <a:rPr lang="en-ZA" altLang="en-US" dirty="0" smtClean="0">
                <a:latin typeface="Calibri" panose="020F0502020204030204" pitchFamily="34" charset="0"/>
                <a:ea typeface="Microsoft YaHei" panose="020B0503020204020204" pitchFamily="34" charset="-122"/>
              </a:rPr>
              <a:t> “is arguably one of the most bio diverse areas within Southern Africa with representation of all seven of South Africa’s biomes in the planning domain of the mega-reserve. It is at the convergence of 2 of the world’s top 25 biodiversity hotspots (Cape Floristic Region and the Succulent Karoo). A further biodiversity rich area, the Subtropical Thicket Biome also converges in the area.” (</a:t>
            </a:r>
            <a:r>
              <a:rPr lang="en-ZA" altLang="en-US" dirty="0" err="1" smtClean="0">
                <a:latin typeface="Calibri" panose="020F0502020204030204" pitchFamily="34" charset="0"/>
                <a:ea typeface="Microsoft YaHei" panose="020B0503020204020204" pitchFamily="34" charset="-122"/>
              </a:rPr>
              <a:t>Baviaanskloof</a:t>
            </a:r>
            <a:r>
              <a:rPr lang="en-ZA" altLang="en-US" dirty="0" smtClean="0">
                <a:latin typeface="Calibri" panose="020F0502020204030204" pitchFamily="34" charset="0"/>
                <a:ea typeface="Microsoft YaHei" panose="020B0503020204020204" pitchFamily="34" charset="-122"/>
              </a:rPr>
              <a:t> Mega-reserve Project 2006: 2)  The carbon stock ground truth was restricted to sites within the </a:t>
            </a:r>
            <a:r>
              <a:rPr lang="en-ZA" altLang="en-US" dirty="0" err="1" smtClean="0">
                <a:latin typeface="Calibri" panose="020F0502020204030204" pitchFamily="34" charset="0"/>
                <a:ea typeface="Microsoft YaHei" panose="020B0503020204020204" pitchFamily="34" charset="-122"/>
              </a:rPr>
              <a:t>Baviaanskloof</a:t>
            </a:r>
            <a:r>
              <a:rPr lang="en-ZA" altLang="en-US" dirty="0" smtClean="0">
                <a:latin typeface="Calibri" panose="020F0502020204030204" pitchFamily="34" charset="0"/>
                <a:ea typeface="Microsoft YaHei" panose="020B0503020204020204" pitchFamily="34" charset="-122"/>
              </a:rPr>
              <a:t> Nature Reserve (BNR) as indicated in Figure 6 2.  The BNR consists of 19 000 ha of Subtropical Thicket of which 95% is degraded, making this a suitable restoration area (Powell 2009).</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Existing data: </a:t>
            </a:r>
            <a:r>
              <a:rPr lang="en-ZA" altLang="en-US" dirty="0" err="1" smtClean="0">
                <a:latin typeface="Calibri" panose="020F0502020204030204" pitchFamily="34" charset="0"/>
                <a:ea typeface="Microsoft YaHei" panose="020B0503020204020204" pitchFamily="34" charset="-122"/>
              </a:rPr>
              <a:t>Allometric</a:t>
            </a:r>
            <a:r>
              <a:rPr lang="en-ZA" altLang="en-US" dirty="0" smtClean="0">
                <a:latin typeface="Calibri" panose="020F0502020204030204" pitchFamily="34" charset="0"/>
                <a:ea typeface="Microsoft YaHei" panose="020B0503020204020204" pitchFamily="34" charset="-122"/>
              </a:rPr>
              <a:t> AGC relationships for fourteen common thicket species in the </a:t>
            </a:r>
            <a:r>
              <a:rPr lang="en-ZA" altLang="en-US" dirty="0" err="1" smtClean="0">
                <a:latin typeface="Calibri" panose="020F0502020204030204" pitchFamily="34" charset="0"/>
                <a:ea typeface="Microsoft YaHei" panose="020B0503020204020204" pitchFamily="34" charset="-122"/>
              </a:rPr>
              <a:t>Baviaanskloof</a:t>
            </a:r>
            <a:r>
              <a:rPr lang="en-ZA" altLang="en-US" dirty="0" smtClean="0">
                <a:latin typeface="Calibri" panose="020F0502020204030204" pitchFamily="34" charset="0"/>
                <a:ea typeface="Microsoft YaHei" panose="020B0503020204020204" pitchFamily="34" charset="-122"/>
              </a:rPr>
              <a:t> Nature Reserve (BNR) were established through the extensive work of Powell (2009) and colleagues.  These relationships were used to produce detailed carbon stock ground truth for 191 5x5m grids covering various thicket habitat types and levels of degradation.  The availability of this data will be invaluable to the development of an automated remote sensing technique for carbon stock measurement.</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Recently </a:t>
            </a:r>
            <a:r>
              <a:rPr lang="en-ZA" altLang="en-US" dirty="0">
                <a:latin typeface="Calibri" panose="020F0502020204030204" pitchFamily="34" charset="0"/>
                <a:ea typeface="Microsoft YaHei" panose="020B0503020204020204" pitchFamily="34" charset="-122"/>
              </a:rPr>
              <a:t>have reduced study area as working with imagery for whole of study area was time consuming – give figures – 1 job of calibrated imagery = 400GB</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Not practical to test methods on such a large volume of data</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Reduced area still presents challenging calibration/classification problem.  Methods developed for reduced area will still be applicable to larger area.</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Detailed CS ground truth</a:t>
            </a:r>
            <a:r>
              <a:rPr lang="en-ZA" altLang="en-US" baseline="0" dirty="0" smtClean="0">
                <a:latin typeface="Calibri" panose="020F0502020204030204" pitchFamily="34" charset="0"/>
                <a:ea typeface="Microsoft YaHei" panose="020B0503020204020204" pitchFamily="34" charset="-122"/>
              </a:rPr>
              <a:t> is rare and vital to successful </a:t>
            </a:r>
            <a:r>
              <a:rPr lang="en-ZA" altLang="en-US" baseline="0" dirty="0" err="1" smtClean="0">
                <a:latin typeface="Calibri" panose="020F0502020204030204" pitchFamily="34" charset="0"/>
                <a:ea typeface="Microsoft YaHei" panose="020B0503020204020204" pitchFamily="34" charset="-122"/>
              </a:rPr>
              <a:t>rs</a:t>
            </a:r>
            <a:r>
              <a:rPr lang="en-ZA" altLang="en-US" baseline="0" dirty="0" smtClean="0">
                <a:latin typeface="Calibri" panose="020F0502020204030204" pitchFamily="34" charset="0"/>
                <a:ea typeface="Microsoft YaHei" panose="020B0503020204020204" pitchFamily="34" charset="-122"/>
              </a:rPr>
              <a:t> studies!!!!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latin typeface="Calibri" panose="020F0502020204030204" pitchFamily="34" charset="0"/>
                <a:ea typeface="Microsoft YaHei" panose="020B0503020204020204" pitchFamily="34" charset="-122"/>
              </a:rPr>
              <a:t>Vegetation maps useful for ground trothing to make sure variability is captured.  Also useful for mapping method as it can be used as ancillary data or for different algorithms be applied to different habitat types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0:30</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1.45</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503720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kern="1200" dirty="0" smtClean="0">
                <a:solidFill>
                  <a:srgbClr val="000000"/>
                </a:solidFill>
                <a:effectLst/>
                <a:latin typeface="Times New Roman" panose="02020603050405020304" pitchFamily="18" charset="0"/>
                <a:ea typeface="+mn-ea"/>
                <a:cs typeface="+mn-cs"/>
              </a:rPr>
              <a:t>Degradation mapping study at much coarser</a:t>
            </a:r>
            <a:r>
              <a:rPr lang="en-GB" sz="1200" kern="1200" baseline="0" dirty="0" smtClean="0">
                <a:solidFill>
                  <a:srgbClr val="000000"/>
                </a:solidFill>
                <a:effectLst/>
                <a:latin typeface="Times New Roman" panose="02020603050405020304" pitchFamily="18" charset="0"/>
                <a:ea typeface="+mn-ea"/>
                <a:cs typeface="+mn-cs"/>
              </a:rPr>
              <a:t> res + </a:t>
            </a:r>
            <a:r>
              <a:rPr lang="en-GB" sz="1200" kern="1200" baseline="0" dirty="0" err="1" smtClean="0">
                <a:solidFill>
                  <a:srgbClr val="000000"/>
                </a:solidFill>
                <a:effectLst/>
                <a:latin typeface="Times New Roman" panose="02020603050405020304" pitchFamily="18" charset="0"/>
                <a:ea typeface="+mn-ea"/>
                <a:cs typeface="+mn-cs"/>
              </a:rPr>
              <a:t>jv’s</a:t>
            </a:r>
            <a:r>
              <a:rPr lang="en-GB" sz="1200" kern="1200" baseline="0" dirty="0" smtClean="0">
                <a:solidFill>
                  <a:srgbClr val="000000"/>
                </a:solidFill>
                <a:effectLst/>
                <a:latin typeface="Times New Roman" panose="02020603050405020304" pitchFamily="18" charset="0"/>
                <a:ea typeface="+mn-ea"/>
                <a:cs typeface="+mn-cs"/>
              </a:rPr>
              <a:t> veg map</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kern="1200" dirty="0" smtClean="0">
                <a:solidFill>
                  <a:srgbClr val="000000"/>
                </a:solidFill>
                <a:effectLst/>
                <a:latin typeface="Times New Roman" panose="02020603050405020304" pitchFamily="18" charset="0"/>
                <a:ea typeface="+mn-ea"/>
                <a:cs typeface="+mn-cs"/>
              </a:rPr>
              <a:t>It consists of four different aerial survey jobs flown at different times and thus still poses a challenging calibration problem.   2000</a:t>
            </a:r>
            <a:r>
              <a:rPr lang="en-GB" sz="1200" kern="1200" baseline="0" dirty="0" smtClean="0">
                <a:solidFill>
                  <a:srgbClr val="000000"/>
                </a:solidFill>
                <a:effectLst/>
                <a:latin typeface="Times New Roman" panose="02020603050405020304" pitchFamily="18" charset="0"/>
                <a:ea typeface="+mn-ea"/>
                <a:cs typeface="+mn-cs"/>
              </a:rPr>
              <a:t> individual images.</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200" kern="1200" dirty="0" smtClean="0">
                <a:solidFill>
                  <a:srgbClr val="000000"/>
                </a:solidFill>
                <a:effectLst/>
                <a:latin typeface="Times New Roman" panose="02020603050405020304" pitchFamily="18" charset="0"/>
                <a:ea typeface="+mn-ea"/>
                <a:cs typeface="+mn-cs"/>
              </a:rPr>
              <a:t>It also includes examples of all the different biomes and nine of the ten habitat types supporting </a:t>
            </a:r>
            <a:r>
              <a:rPr lang="en-GB" sz="1200" i="1" kern="1200" dirty="0" err="1" smtClean="0">
                <a:solidFill>
                  <a:srgbClr val="000000"/>
                </a:solidFill>
                <a:effectLst/>
                <a:latin typeface="Times New Roman" panose="02020603050405020304" pitchFamily="18" charset="0"/>
                <a:ea typeface="+mn-ea"/>
                <a:cs typeface="+mn-cs"/>
              </a:rPr>
              <a:t>Spekboom</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0:55</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1.45</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134107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Departments trimble device</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Representative</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latin typeface="Calibri" panose="020F0502020204030204" pitchFamily="34" charset="0"/>
                <a:ea typeface="Microsoft YaHei" panose="020B0503020204020204" pitchFamily="34" charset="-122"/>
              </a:rPr>
              <a:t>0:50</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739681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None of the available NGI imagery satisfies the calibration </a:t>
            </a:r>
            <a:r>
              <a:rPr lang="en-ZA" altLang="en-US" dirty="0" err="1" smtClean="0">
                <a:latin typeface="Calibri" panose="020F0502020204030204" pitchFamily="34" charset="0"/>
                <a:ea typeface="Microsoft YaHei" panose="020B0503020204020204" pitchFamily="34" charset="-122"/>
              </a:rPr>
              <a:t>req's</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marL="0" marR="0" indent="0" algn="l" defTabSz="449263" rtl="0" eaLnBrk="1" fontAlgn="base" latinLnBrk="0" hangingPunct="1">
              <a:lnSpc>
                <a:spcPct val="100000"/>
              </a:lnSpc>
              <a:spcBef>
                <a:spcPts val="45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ZA" altLang="en-US" dirty="0" smtClean="0">
                <a:ea typeface="Microsoft YaHei" panose="020B0503020204020204" pitchFamily="34" charset="-122"/>
              </a:rPr>
              <a:t>Uses a well-calibrated, concurrent and collocated surface reflectance image to derive a spatially varying linear model which is applied to the aerial images.  The calibration method was applied to multi-spectral 0.5m resolution aerial imagery of the study area, using a 500m MODIS NBAR image as reference.  The calibrated imagery was validated by comparing it to a SPOT surface reflectance image.  The mean absolute reflectance difference was found to be 3.92% which compares favourably to other methods for calibrating aerial image mosaics. </a:t>
            </a:r>
            <a:r>
              <a:rPr lang="en-GB" dirty="0" smtClean="0"/>
              <a:t>Typical mosaic correction methods correct explicitly for mosaic smoothness, atmospheric and BRDF effects.  In our method these corrections are achieved implicitly.  This, in addition to the relative computational speed of the method, makes it an attractive alternative to existing methods. </a:t>
            </a:r>
            <a:endParaRPr lang="en-GB" altLang="en-US" dirty="0" smtClean="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latin typeface="Calibri" panose="020F0502020204030204" pitchFamily="34" charset="0"/>
                <a:ea typeface="Microsoft YaHei" panose="020B0503020204020204" pitchFamily="34" charset="-122"/>
              </a:rPr>
              <a:t>0:40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Pre-</a:t>
            </a:r>
            <a:r>
              <a:rPr lang="en-ZA" altLang="en-US" dirty="0" err="1">
                <a:latin typeface="Calibri" panose="020F0502020204030204" pitchFamily="34" charset="0"/>
                <a:ea typeface="Microsoft YaHei" panose="020B0503020204020204" pitchFamily="34" charset="-122"/>
              </a:rPr>
              <a:t>proc</a:t>
            </a:r>
            <a:r>
              <a:rPr lang="en-ZA" altLang="en-US" dirty="0">
                <a:latin typeface="Calibri" panose="020F0502020204030204" pitchFamily="34" charset="0"/>
                <a:ea typeface="Microsoft YaHei" panose="020B0503020204020204" pitchFamily="34" charset="-122"/>
              </a:rPr>
              <a:t> imagery intended for visual </a:t>
            </a:r>
            <a:r>
              <a:rPr lang="en-ZA" altLang="en-US" dirty="0" err="1">
                <a:latin typeface="Calibri" panose="020F0502020204030204" pitchFamily="34" charset="0"/>
                <a:ea typeface="Microsoft YaHei" panose="020B0503020204020204" pitchFamily="34" charset="-122"/>
              </a:rPr>
              <a:t>interp</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Image shows differences between rectified jobs in study area, there are also inconsistencies within jobs</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Work to reverse-engineer pre-</a:t>
            </a:r>
            <a:r>
              <a:rPr lang="en-ZA" altLang="en-US" dirty="0" err="1">
                <a:latin typeface="Calibri" panose="020F0502020204030204" pitchFamily="34" charset="0"/>
                <a:ea typeface="Microsoft YaHei" panose="020B0503020204020204" pitchFamily="34" charset="-122"/>
              </a:rPr>
              <a:t>proc</a:t>
            </a:r>
            <a:r>
              <a:rPr lang="en-ZA" altLang="en-US" dirty="0">
                <a:latin typeface="Calibri" panose="020F0502020204030204" pitchFamily="34" charset="0"/>
                <a:ea typeface="Microsoft YaHei" panose="020B0503020204020204" pitchFamily="34" charset="-122"/>
              </a:rPr>
              <a:t> imagery, but not possible</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NGI data potentially valuable </a:t>
            </a:r>
            <a:r>
              <a:rPr lang="en-ZA" altLang="en-US" dirty="0" err="1">
                <a:latin typeface="Calibri" panose="020F0502020204030204" pitchFamily="34" charset="0"/>
                <a:ea typeface="Microsoft YaHei" panose="020B0503020204020204" pitchFamily="34" charset="-122"/>
              </a:rPr>
              <a:t>src</a:t>
            </a:r>
            <a:r>
              <a:rPr lang="en-ZA" altLang="en-US" dirty="0">
                <a:latin typeface="Calibri" panose="020F0502020204030204" pitchFamily="34" charset="0"/>
                <a:ea typeface="Microsoft YaHei" panose="020B0503020204020204" pitchFamily="34" charset="-122"/>
              </a:rPr>
              <a:t> of info if calibrated</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Pre-</a:t>
            </a:r>
            <a:r>
              <a:rPr lang="en-ZA" altLang="en-US" dirty="0" err="1">
                <a:latin typeface="Calibri" panose="020F0502020204030204" pitchFamily="34" charset="0"/>
                <a:ea typeface="Microsoft YaHei" panose="020B0503020204020204" pitchFamily="34" charset="-122"/>
              </a:rPr>
              <a:t>proc</a:t>
            </a:r>
            <a:r>
              <a:rPr lang="en-ZA" altLang="en-US" dirty="0">
                <a:latin typeface="Calibri" panose="020F0502020204030204" pitchFamily="34" charset="0"/>
                <a:ea typeface="Microsoft YaHei" panose="020B0503020204020204" pitchFamily="34" charset="-122"/>
              </a:rPr>
              <a:t> imagery intended for visual </a:t>
            </a:r>
            <a:r>
              <a:rPr lang="en-ZA" altLang="en-US" dirty="0" err="1">
                <a:latin typeface="Calibri" panose="020F0502020204030204" pitchFamily="34" charset="0"/>
                <a:ea typeface="Microsoft YaHei" panose="020B0503020204020204" pitchFamily="34" charset="-122"/>
              </a:rPr>
              <a:t>interp</a:t>
            </a: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Image shows differences between rectified jobs, there are also inconsistencies within jobs</a:t>
            </a: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a:p>
            <a:pPr eaLnBrk="1" hangingPunct="1">
              <a:spcBef>
                <a:spcPts val="450"/>
              </a:spcBef>
              <a:buClrTx/>
              <a:buSz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latin typeface="Calibri" panose="020F0502020204030204" pitchFamily="34" charset="0"/>
                <a:ea typeface="Microsoft YaHei" panose="020B0503020204020204" pitchFamily="34" charset="-122"/>
              </a:rPr>
              <a:t>0:50</a:t>
            </a:r>
          </a:p>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171889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AA88525-1D30-4ED9-998D-CE7664646C35}" type="slidenum">
              <a:rPr lang="en-US" altLang="en-US"/>
              <a:pPr/>
              <a:t>‹#›</a:t>
            </a:fld>
            <a:endParaRPr lang="en-US" altLang="en-US"/>
          </a:p>
        </p:txBody>
      </p:sp>
    </p:spTree>
    <p:extLst>
      <p:ext uri="{BB962C8B-B14F-4D97-AF65-F5344CB8AC3E}">
        <p14:creationId xmlns:p14="http://schemas.microsoft.com/office/powerpoint/2010/main" val="3312783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6AB1675-35DD-44E9-B447-39690914CF29}" type="slidenum">
              <a:rPr lang="en-US" altLang="en-US"/>
              <a:pPr/>
              <a:t>‹#›</a:t>
            </a:fld>
            <a:endParaRPr lang="en-US" altLang="en-US"/>
          </a:p>
        </p:txBody>
      </p:sp>
    </p:spTree>
    <p:extLst>
      <p:ext uri="{BB962C8B-B14F-4D97-AF65-F5344CB8AC3E}">
        <p14:creationId xmlns:p14="http://schemas.microsoft.com/office/powerpoint/2010/main" val="224713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F0D5C068-85FD-4D5B-8407-9F6A56E7FDA5}" type="slidenum">
              <a:rPr lang="en-US" altLang="en-US"/>
              <a:pPr/>
              <a:t>‹#›</a:t>
            </a:fld>
            <a:endParaRPr lang="en-US" altLang="en-US"/>
          </a:p>
        </p:txBody>
      </p:sp>
    </p:spTree>
    <p:extLst>
      <p:ext uri="{BB962C8B-B14F-4D97-AF65-F5344CB8AC3E}">
        <p14:creationId xmlns:p14="http://schemas.microsoft.com/office/powerpoint/2010/main" val="1326156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7F87E38E-F8ED-4ECB-9595-BE43FA3F872D}" type="slidenum">
              <a:rPr lang="en-US" altLang="en-US"/>
              <a:pPr/>
              <a:t>‹#›</a:t>
            </a:fld>
            <a:endParaRPr lang="en-US" altLang="en-US"/>
          </a:p>
        </p:txBody>
      </p:sp>
    </p:spTree>
    <p:extLst>
      <p:ext uri="{BB962C8B-B14F-4D97-AF65-F5344CB8AC3E}">
        <p14:creationId xmlns:p14="http://schemas.microsoft.com/office/powerpoint/2010/main" val="4042937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DA68D42-5190-42E6-96F1-B6BE67637D42}" type="slidenum">
              <a:rPr lang="en-US" altLang="en-US"/>
              <a:pPr/>
              <a:t>‹#›</a:t>
            </a:fld>
            <a:endParaRPr lang="en-US" altLang="en-US"/>
          </a:p>
        </p:txBody>
      </p:sp>
    </p:spTree>
    <p:extLst>
      <p:ext uri="{BB962C8B-B14F-4D97-AF65-F5344CB8AC3E}">
        <p14:creationId xmlns:p14="http://schemas.microsoft.com/office/powerpoint/2010/main" val="278012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BED3D92C-D8B6-45CA-AE63-5D561018C44B}" type="slidenum">
              <a:rPr lang="en-US" altLang="en-US"/>
              <a:pPr/>
              <a:t>‹#›</a:t>
            </a:fld>
            <a:endParaRPr lang="en-US" altLang="en-US"/>
          </a:p>
        </p:txBody>
      </p:sp>
    </p:spTree>
    <p:extLst>
      <p:ext uri="{BB962C8B-B14F-4D97-AF65-F5344CB8AC3E}">
        <p14:creationId xmlns:p14="http://schemas.microsoft.com/office/powerpoint/2010/main" val="3340546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2560E973-2E37-443D-9E69-5FB7217D2425}" type="slidenum">
              <a:rPr lang="en-US" altLang="en-US"/>
              <a:pPr/>
              <a:t>‹#›</a:t>
            </a:fld>
            <a:endParaRPr lang="en-US" altLang="en-US"/>
          </a:p>
        </p:txBody>
      </p:sp>
    </p:spTree>
    <p:extLst>
      <p:ext uri="{BB962C8B-B14F-4D97-AF65-F5344CB8AC3E}">
        <p14:creationId xmlns:p14="http://schemas.microsoft.com/office/powerpoint/2010/main" val="195321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E0657BE9-AE86-4567-AEC4-EF57AFE064D2}" type="slidenum">
              <a:rPr lang="en-US" altLang="en-US"/>
              <a:pPr/>
              <a:t>‹#›</a:t>
            </a:fld>
            <a:endParaRPr lang="en-US" altLang="en-US"/>
          </a:p>
        </p:txBody>
      </p:sp>
    </p:spTree>
    <p:extLst>
      <p:ext uri="{BB962C8B-B14F-4D97-AF65-F5344CB8AC3E}">
        <p14:creationId xmlns:p14="http://schemas.microsoft.com/office/powerpoint/2010/main" val="3382726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DE16081A-7472-4A41-9E04-35A557D94275}" type="slidenum">
              <a:rPr lang="en-US" altLang="en-US"/>
              <a:pPr/>
              <a:t>‹#›</a:t>
            </a:fld>
            <a:endParaRPr lang="en-US" altLang="en-US"/>
          </a:p>
        </p:txBody>
      </p:sp>
    </p:spTree>
    <p:extLst>
      <p:ext uri="{BB962C8B-B14F-4D97-AF65-F5344CB8AC3E}">
        <p14:creationId xmlns:p14="http://schemas.microsoft.com/office/powerpoint/2010/main" val="4281383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366DD1FB-7F6B-4700-9A01-52FA20E4BA56}" type="slidenum">
              <a:rPr lang="en-US" altLang="en-US"/>
              <a:pPr/>
              <a:t>‹#›</a:t>
            </a:fld>
            <a:endParaRPr lang="en-US" altLang="en-US"/>
          </a:p>
        </p:txBody>
      </p:sp>
    </p:spTree>
    <p:extLst>
      <p:ext uri="{BB962C8B-B14F-4D97-AF65-F5344CB8AC3E}">
        <p14:creationId xmlns:p14="http://schemas.microsoft.com/office/powerpoint/2010/main" val="2170803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38EF5FA4-3B5F-47FC-B602-7D92B67A136D}" type="slidenum">
              <a:rPr lang="en-US" altLang="en-US"/>
              <a:pPr/>
              <a:t>‹#›</a:t>
            </a:fld>
            <a:endParaRPr lang="en-US" altLang="en-US"/>
          </a:p>
        </p:txBody>
      </p:sp>
    </p:spTree>
    <p:extLst>
      <p:ext uri="{BB962C8B-B14F-4D97-AF65-F5344CB8AC3E}">
        <p14:creationId xmlns:p14="http://schemas.microsoft.com/office/powerpoint/2010/main" val="92592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78F478B5-C534-467F-BE2F-88ADD3D56971}" type="slidenum">
              <a:rPr lang="en-US" altLang="en-US"/>
              <a:pPr/>
              <a:t>‹#›</a:t>
            </a:fld>
            <a:endParaRPr lang="en-US" altLang="en-US"/>
          </a:p>
        </p:txBody>
      </p:sp>
    </p:spTree>
    <p:extLst>
      <p:ext uri="{BB962C8B-B14F-4D97-AF65-F5344CB8AC3E}">
        <p14:creationId xmlns:p14="http://schemas.microsoft.com/office/powerpoint/2010/main" val="1461759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713404DB-7C5D-44D2-8B7D-E56507A4C740}" type="slidenum">
              <a:rPr lang="en-US" altLang="en-US"/>
              <a:pPr/>
              <a:t>‹#›</a:t>
            </a:fld>
            <a:endParaRPr lang="en-US" altLang="en-US"/>
          </a:p>
        </p:txBody>
      </p:sp>
    </p:spTree>
    <p:extLst>
      <p:ext uri="{BB962C8B-B14F-4D97-AF65-F5344CB8AC3E}">
        <p14:creationId xmlns:p14="http://schemas.microsoft.com/office/powerpoint/2010/main" val="2044058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E04FD997-B92C-4D06-97D5-BAA3D92700EB}" type="slidenum">
              <a:rPr lang="en-US" altLang="en-US"/>
              <a:pPr/>
              <a:t>‹#›</a:t>
            </a:fld>
            <a:endParaRPr lang="en-US" altLang="en-US"/>
          </a:p>
        </p:txBody>
      </p:sp>
    </p:spTree>
    <p:extLst>
      <p:ext uri="{BB962C8B-B14F-4D97-AF65-F5344CB8AC3E}">
        <p14:creationId xmlns:p14="http://schemas.microsoft.com/office/powerpoint/2010/main" val="9238906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8BED866-E621-4498-A676-63776E652824}" type="slidenum">
              <a:rPr lang="en-US" altLang="en-US"/>
              <a:pPr/>
              <a:t>‹#›</a:t>
            </a:fld>
            <a:endParaRPr lang="en-US" altLang="en-US"/>
          </a:p>
        </p:txBody>
      </p:sp>
    </p:spTree>
    <p:extLst>
      <p:ext uri="{BB962C8B-B14F-4D97-AF65-F5344CB8AC3E}">
        <p14:creationId xmlns:p14="http://schemas.microsoft.com/office/powerpoint/2010/main" val="2254331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4838" cy="985838"/>
          </a:xfrm>
        </p:spPr>
        <p:txBody>
          <a:bodyPr/>
          <a:lstStyle/>
          <a:p>
            <a:r>
              <a:rPr lang="en-US" smtClean="0"/>
              <a:t>Click to edit Master title style</a:t>
            </a:r>
            <a:endParaRPr lang="en-ZA"/>
          </a:p>
        </p:txBody>
      </p:sp>
      <p:sp>
        <p:nvSpPr>
          <p:cNvPr id="3" name="Date Placeholder 2"/>
          <p:cNvSpPr>
            <a:spLocks noGrp="1"/>
          </p:cNvSpPr>
          <p:nvPr>
            <p:ph type="dt" idx="10"/>
          </p:nvPr>
        </p:nvSpPr>
        <p:spPr>
          <a:xfrm>
            <a:off x="457200" y="19050"/>
            <a:ext cx="2890838" cy="323850"/>
          </a:xfrm>
        </p:spPr>
        <p:txBody>
          <a:bodyPr/>
          <a:lstStyle>
            <a:lvl1pPr>
              <a:defRPr/>
            </a:lvl1pPr>
          </a:lstStyle>
          <a:p>
            <a:endParaRPr lang="en-US" altLang="en-US"/>
          </a:p>
        </p:txBody>
      </p:sp>
      <p:sp>
        <p:nvSpPr>
          <p:cNvPr id="4" name="Slide Number Placeholder 3"/>
          <p:cNvSpPr>
            <a:spLocks noGrp="1"/>
          </p:cNvSpPr>
          <p:nvPr>
            <p:ph type="sldNum" idx="11"/>
          </p:nvPr>
        </p:nvSpPr>
        <p:spPr>
          <a:xfrm>
            <a:off x="7620000" y="19050"/>
            <a:ext cx="1062038" cy="323850"/>
          </a:xfrm>
        </p:spPr>
        <p:txBody>
          <a:bodyPr/>
          <a:lstStyle>
            <a:lvl1pPr>
              <a:defRPr/>
            </a:lvl1pPr>
          </a:lstStyle>
          <a:p>
            <a:fld id="{CE67B1CE-3D21-4194-9C9F-B0919FF56DE9}" type="slidenum">
              <a:rPr lang="en-US" altLang="en-US"/>
              <a:pPr/>
              <a:t>‹#›</a:t>
            </a:fld>
            <a:endParaRPr lang="en-US" altLang="en-US"/>
          </a:p>
        </p:txBody>
      </p:sp>
    </p:spTree>
    <p:extLst>
      <p:ext uri="{BB962C8B-B14F-4D97-AF65-F5344CB8AC3E}">
        <p14:creationId xmlns:p14="http://schemas.microsoft.com/office/powerpoint/2010/main" val="4200250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050267FB-A8FF-4657-89C1-EDCF09482F6C}" type="slidenum">
              <a:rPr lang="en-US" altLang="en-US"/>
              <a:pPr/>
              <a:t>‹#›</a:t>
            </a:fld>
            <a:endParaRPr lang="en-US" altLang="en-US"/>
          </a:p>
        </p:txBody>
      </p:sp>
    </p:spTree>
    <p:extLst>
      <p:ext uri="{BB962C8B-B14F-4D97-AF65-F5344CB8AC3E}">
        <p14:creationId xmlns:p14="http://schemas.microsoft.com/office/powerpoint/2010/main" val="3492553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C5890779-3F40-4F57-B263-58DC5FECFDA3}" type="slidenum">
              <a:rPr lang="en-US" altLang="en-US"/>
              <a:pPr/>
              <a:t>‹#›</a:t>
            </a:fld>
            <a:endParaRPr lang="en-US" altLang="en-US"/>
          </a:p>
        </p:txBody>
      </p:sp>
    </p:spTree>
    <p:extLst>
      <p:ext uri="{BB962C8B-B14F-4D97-AF65-F5344CB8AC3E}">
        <p14:creationId xmlns:p14="http://schemas.microsoft.com/office/powerpoint/2010/main" val="3392291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FF8E62B-928A-4D70-B64B-58F522615C86}" type="slidenum">
              <a:rPr lang="en-US" altLang="en-US"/>
              <a:pPr/>
              <a:t>‹#›</a:t>
            </a:fld>
            <a:endParaRPr lang="en-US" altLang="en-US"/>
          </a:p>
        </p:txBody>
      </p:sp>
    </p:spTree>
    <p:extLst>
      <p:ext uri="{BB962C8B-B14F-4D97-AF65-F5344CB8AC3E}">
        <p14:creationId xmlns:p14="http://schemas.microsoft.com/office/powerpoint/2010/main" val="38238380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4CB462FA-2D59-4019-B7D2-F8739E633C4D}" type="slidenum">
              <a:rPr lang="en-US" altLang="en-US"/>
              <a:pPr/>
              <a:t>‹#›</a:t>
            </a:fld>
            <a:endParaRPr lang="en-US" altLang="en-US"/>
          </a:p>
        </p:txBody>
      </p:sp>
    </p:spTree>
    <p:extLst>
      <p:ext uri="{BB962C8B-B14F-4D97-AF65-F5344CB8AC3E}">
        <p14:creationId xmlns:p14="http://schemas.microsoft.com/office/powerpoint/2010/main" val="3724880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D8FA5E71-CAEE-4EE9-A6DF-65D619E8F9BD}" type="slidenum">
              <a:rPr lang="en-US" altLang="en-US"/>
              <a:pPr/>
              <a:t>‹#›</a:t>
            </a:fld>
            <a:endParaRPr lang="en-US" altLang="en-US"/>
          </a:p>
        </p:txBody>
      </p:sp>
    </p:spTree>
    <p:extLst>
      <p:ext uri="{BB962C8B-B14F-4D97-AF65-F5344CB8AC3E}">
        <p14:creationId xmlns:p14="http://schemas.microsoft.com/office/powerpoint/2010/main" val="15624420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174A207B-218F-4027-8981-EBBB999F0B12}" type="slidenum">
              <a:rPr lang="en-US" altLang="en-US"/>
              <a:pPr/>
              <a:t>‹#›</a:t>
            </a:fld>
            <a:endParaRPr lang="en-US" altLang="en-US"/>
          </a:p>
        </p:txBody>
      </p:sp>
    </p:spTree>
    <p:extLst>
      <p:ext uri="{BB962C8B-B14F-4D97-AF65-F5344CB8AC3E}">
        <p14:creationId xmlns:p14="http://schemas.microsoft.com/office/powerpoint/2010/main" val="2305795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E907CC80-6B1D-48B4-8FB0-824728AC66BF}" type="slidenum">
              <a:rPr lang="en-US" altLang="en-US"/>
              <a:pPr/>
              <a:t>‹#›</a:t>
            </a:fld>
            <a:endParaRPr lang="en-US" altLang="en-US"/>
          </a:p>
        </p:txBody>
      </p:sp>
    </p:spTree>
    <p:extLst>
      <p:ext uri="{BB962C8B-B14F-4D97-AF65-F5344CB8AC3E}">
        <p14:creationId xmlns:p14="http://schemas.microsoft.com/office/powerpoint/2010/main" val="3745782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746954FA-61CD-48AA-BB5E-6296D477B364}" type="slidenum">
              <a:rPr lang="en-US" altLang="en-US"/>
              <a:pPr/>
              <a:t>‹#›</a:t>
            </a:fld>
            <a:endParaRPr lang="en-US" altLang="en-US"/>
          </a:p>
        </p:txBody>
      </p:sp>
    </p:spTree>
    <p:extLst>
      <p:ext uri="{BB962C8B-B14F-4D97-AF65-F5344CB8AC3E}">
        <p14:creationId xmlns:p14="http://schemas.microsoft.com/office/powerpoint/2010/main" val="35713706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8A6691D2-AF4C-4234-A862-352F22C9C6DE}" type="slidenum">
              <a:rPr lang="en-US" altLang="en-US"/>
              <a:pPr/>
              <a:t>‹#›</a:t>
            </a:fld>
            <a:endParaRPr lang="en-US" altLang="en-US"/>
          </a:p>
        </p:txBody>
      </p:sp>
    </p:spTree>
    <p:extLst>
      <p:ext uri="{BB962C8B-B14F-4D97-AF65-F5344CB8AC3E}">
        <p14:creationId xmlns:p14="http://schemas.microsoft.com/office/powerpoint/2010/main" val="2536263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388F9A4C-248A-4BB9-ABD9-908C3F271D24}" type="slidenum">
              <a:rPr lang="en-US" altLang="en-US"/>
              <a:pPr/>
              <a:t>‹#›</a:t>
            </a:fld>
            <a:endParaRPr lang="en-US" altLang="en-US"/>
          </a:p>
        </p:txBody>
      </p:sp>
    </p:spTree>
    <p:extLst>
      <p:ext uri="{BB962C8B-B14F-4D97-AF65-F5344CB8AC3E}">
        <p14:creationId xmlns:p14="http://schemas.microsoft.com/office/powerpoint/2010/main" val="1536372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9AAE22A-C7CA-400F-BBC1-064E34549F1A}" type="slidenum">
              <a:rPr lang="en-US" altLang="en-US"/>
              <a:pPr/>
              <a:t>‹#›</a:t>
            </a:fld>
            <a:endParaRPr lang="en-US" altLang="en-US"/>
          </a:p>
        </p:txBody>
      </p:sp>
    </p:spTree>
    <p:extLst>
      <p:ext uri="{BB962C8B-B14F-4D97-AF65-F5344CB8AC3E}">
        <p14:creationId xmlns:p14="http://schemas.microsoft.com/office/powerpoint/2010/main" val="4671512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0867FA0-E5EA-4B1C-BB2B-C5DF8E5FB436}" type="slidenum">
              <a:rPr lang="en-US" altLang="en-US"/>
              <a:pPr/>
              <a:t>‹#›</a:t>
            </a:fld>
            <a:endParaRPr lang="en-US" altLang="en-US"/>
          </a:p>
        </p:txBody>
      </p:sp>
    </p:spTree>
    <p:extLst>
      <p:ext uri="{BB962C8B-B14F-4D97-AF65-F5344CB8AC3E}">
        <p14:creationId xmlns:p14="http://schemas.microsoft.com/office/powerpoint/2010/main" val="2563330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EC477163-0C49-4DD7-AE26-9950B0932C14}" type="slidenum">
              <a:rPr lang="en-US" altLang="en-US"/>
              <a:pPr/>
              <a:t>‹#›</a:t>
            </a:fld>
            <a:endParaRPr lang="en-US" altLang="en-US"/>
          </a:p>
        </p:txBody>
      </p:sp>
    </p:spTree>
    <p:extLst>
      <p:ext uri="{BB962C8B-B14F-4D97-AF65-F5344CB8AC3E}">
        <p14:creationId xmlns:p14="http://schemas.microsoft.com/office/powerpoint/2010/main" val="1219721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31248C5E-A04A-4F81-90A6-06B0D81298EF}" type="slidenum">
              <a:rPr lang="en-US" altLang="en-US"/>
              <a:pPr/>
              <a:t>‹#›</a:t>
            </a:fld>
            <a:endParaRPr lang="en-US" altLang="en-US"/>
          </a:p>
        </p:txBody>
      </p:sp>
    </p:spTree>
    <p:extLst>
      <p:ext uri="{BB962C8B-B14F-4D97-AF65-F5344CB8AC3E}">
        <p14:creationId xmlns:p14="http://schemas.microsoft.com/office/powerpoint/2010/main" val="4024033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127BC631-F01F-4796-BF70-0880C378BAB3}" type="slidenum">
              <a:rPr lang="en-US" altLang="en-US"/>
              <a:pPr/>
              <a:t>‹#›</a:t>
            </a:fld>
            <a:endParaRPr lang="en-US" altLang="en-US"/>
          </a:p>
        </p:txBody>
      </p:sp>
    </p:spTree>
    <p:extLst>
      <p:ext uri="{BB962C8B-B14F-4D97-AF65-F5344CB8AC3E}">
        <p14:creationId xmlns:p14="http://schemas.microsoft.com/office/powerpoint/2010/main" val="2383306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6CA22595-CC38-4C89-B44B-876A8CE69928}" type="slidenum">
              <a:rPr lang="en-US" altLang="en-US"/>
              <a:pPr/>
              <a:t>‹#›</a:t>
            </a:fld>
            <a:endParaRPr lang="en-US" altLang="en-US"/>
          </a:p>
        </p:txBody>
      </p:sp>
    </p:spTree>
    <p:extLst>
      <p:ext uri="{BB962C8B-B14F-4D97-AF65-F5344CB8AC3E}">
        <p14:creationId xmlns:p14="http://schemas.microsoft.com/office/powerpoint/2010/main" val="14742685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97323C87-C533-43AE-B81C-511D20510998}" type="slidenum">
              <a:rPr lang="en-US" altLang="en-US"/>
              <a:pPr/>
              <a:t>‹#›</a:t>
            </a:fld>
            <a:endParaRPr lang="en-US" altLang="en-US"/>
          </a:p>
        </p:txBody>
      </p:sp>
    </p:spTree>
    <p:extLst>
      <p:ext uri="{BB962C8B-B14F-4D97-AF65-F5344CB8AC3E}">
        <p14:creationId xmlns:p14="http://schemas.microsoft.com/office/powerpoint/2010/main" val="273781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2F45775D-24FB-4920-B536-9654BA894C7E}" type="slidenum">
              <a:rPr lang="en-US" altLang="en-US"/>
              <a:pPr/>
              <a:t>‹#›</a:t>
            </a:fld>
            <a:endParaRPr lang="en-US" altLang="en-US"/>
          </a:p>
        </p:txBody>
      </p:sp>
    </p:spTree>
    <p:extLst>
      <p:ext uri="{BB962C8B-B14F-4D97-AF65-F5344CB8AC3E}">
        <p14:creationId xmlns:p14="http://schemas.microsoft.com/office/powerpoint/2010/main" val="12144850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7517280C-DB9C-4D48-B784-F5CBC235EE63}" type="slidenum">
              <a:rPr lang="en-US" altLang="en-US"/>
              <a:pPr/>
              <a:t>‹#›</a:t>
            </a:fld>
            <a:endParaRPr lang="en-US" altLang="en-US"/>
          </a:p>
        </p:txBody>
      </p:sp>
    </p:spTree>
    <p:extLst>
      <p:ext uri="{BB962C8B-B14F-4D97-AF65-F5344CB8AC3E}">
        <p14:creationId xmlns:p14="http://schemas.microsoft.com/office/powerpoint/2010/main" val="10062614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B15DA644-4FFC-43F2-93F6-4CCC4C14FEFF}" type="slidenum">
              <a:rPr lang="en-US" altLang="en-US"/>
              <a:pPr/>
              <a:t>‹#›</a:t>
            </a:fld>
            <a:endParaRPr lang="en-US" altLang="en-US"/>
          </a:p>
        </p:txBody>
      </p:sp>
    </p:spTree>
    <p:extLst>
      <p:ext uri="{BB962C8B-B14F-4D97-AF65-F5344CB8AC3E}">
        <p14:creationId xmlns:p14="http://schemas.microsoft.com/office/powerpoint/2010/main" val="20030308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4D081B0F-F592-4B39-970E-1B5053A70690}" type="slidenum">
              <a:rPr lang="en-US" altLang="en-US"/>
              <a:pPr/>
              <a:t>‹#›</a:t>
            </a:fld>
            <a:endParaRPr lang="en-US" altLang="en-US"/>
          </a:p>
        </p:txBody>
      </p:sp>
    </p:spTree>
    <p:extLst>
      <p:ext uri="{BB962C8B-B14F-4D97-AF65-F5344CB8AC3E}">
        <p14:creationId xmlns:p14="http://schemas.microsoft.com/office/powerpoint/2010/main" val="1809998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535F0EC5-68DC-432A-9A43-C810EAB4164D}" type="slidenum">
              <a:rPr lang="en-US" altLang="en-US"/>
              <a:pPr/>
              <a:t>‹#›</a:t>
            </a:fld>
            <a:endParaRPr lang="en-US" altLang="en-US"/>
          </a:p>
        </p:txBody>
      </p:sp>
    </p:spTree>
    <p:extLst>
      <p:ext uri="{BB962C8B-B14F-4D97-AF65-F5344CB8AC3E}">
        <p14:creationId xmlns:p14="http://schemas.microsoft.com/office/powerpoint/2010/main" val="3302129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8AB0FD63-322D-40BA-8D03-80ADE572B3B7}" type="slidenum">
              <a:rPr lang="en-US" altLang="en-US"/>
              <a:pPr/>
              <a:t>‹#›</a:t>
            </a:fld>
            <a:endParaRPr lang="en-US" altLang="en-US"/>
          </a:p>
        </p:txBody>
      </p:sp>
    </p:spTree>
    <p:extLst>
      <p:ext uri="{BB962C8B-B14F-4D97-AF65-F5344CB8AC3E}">
        <p14:creationId xmlns:p14="http://schemas.microsoft.com/office/powerpoint/2010/main" val="7727944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70D81EEC-D5A2-4E30-8AA4-5C6715F49224}" type="slidenum">
              <a:rPr lang="en-US" altLang="en-US"/>
              <a:pPr/>
              <a:t>‹#›</a:t>
            </a:fld>
            <a:endParaRPr lang="en-US" altLang="en-US"/>
          </a:p>
        </p:txBody>
      </p:sp>
    </p:spTree>
    <p:extLst>
      <p:ext uri="{BB962C8B-B14F-4D97-AF65-F5344CB8AC3E}">
        <p14:creationId xmlns:p14="http://schemas.microsoft.com/office/powerpoint/2010/main" val="14729728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C8808173-7896-4FD3-85C5-D55FC63DE61D}" type="slidenum">
              <a:rPr lang="en-US" altLang="en-US"/>
              <a:pPr/>
              <a:t>‹#›</a:t>
            </a:fld>
            <a:endParaRPr lang="en-US" altLang="en-US"/>
          </a:p>
        </p:txBody>
      </p:sp>
    </p:spTree>
    <p:extLst>
      <p:ext uri="{BB962C8B-B14F-4D97-AF65-F5344CB8AC3E}">
        <p14:creationId xmlns:p14="http://schemas.microsoft.com/office/powerpoint/2010/main" val="177517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85FFC17F-D1CF-4A16-A33F-E2A44E816065}" type="slidenum">
              <a:rPr lang="en-US" altLang="en-US"/>
              <a:pPr/>
              <a:t>‹#›</a:t>
            </a:fld>
            <a:endParaRPr lang="en-US" altLang="en-US"/>
          </a:p>
        </p:txBody>
      </p:sp>
    </p:spTree>
    <p:extLst>
      <p:ext uri="{BB962C8B-B14F-4D97-AF65-F5344CB8AC3E}">
        <p14:creationId xmlns:p14="http://schemas.microsoft.com/office/powerpoint/2010/main" val="18505391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A5190228-3EB1-4192-A89B-8597DE30A3E2}" type="slidenum">
              <a:rPr lang="en-US" altLang="en-US"/>
              <a:pPr/>
              <a:t>‹#›</a:t>
            </a:fld>
            <a:endParaRPr lang="en-US" altLang="en-US"/>
          </a:p>
        </p:txBody>
      </p:sp>
    </p:spTree>
    <p:extLst>
      <p:ext uri="{BB962C8B-B14F-4D97-AF65-F5344CB8AC3E}">
        <p14:creationId xmlns:p14="http://schemas.microsoft.com/office/powerpoint/2010/main" val="3588233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5425"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5025" y="1600200"/>
            <a:ext cx="4037013" cy="3976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474A6434-F031-4FA7-962D-4CDBA864A621}" type="slidenum">
              <a:rPr lang="en-US" altLang="en-US"/>
              <a:pPr/>
              <a:t>‹#›</a:t>
            </a:fld>
            <a:endParaRPr lang="en-US" altLang="en-US"/>
          </a:p>
        </p:txBody>
      </p:sp>
    </p:spTree>
    <p:extLst>
      <p:ext uri="{BB962C8B-B14F-4D97-AF65-F5344CB8AC3E}">
        <p14:creationId xmlns:p14="http://schemas.microsoft.com/office/powerpoint/2010/main" val="1574210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B43B4367-0A36-4F6D-9BE2-28FDC1400CCE}" type="slidenum">
              <a:rPr lang="en-US" altLang="en-US"/>
              <a:pPr/>
              <a:t>‹#›</a:t>
            </a:fld>
            <a:endParaRPr lang="en-US" altLang="en-US"/>
          </a:p>
        </p:txBody>
      </p:sp>
    </p:spTree>
    <p:extLst>
      <p:ext uri="{BB962C8B-B14F-4D97-AF65-F5344CB8AC3E}">
        <p14:creationId xmlns:p14="http://schemas.microsoft.com/office/powerpoint/2010/main" val="433253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91DE2783-49A5-42C7-AD73-D02E64667572}" type="slidenum">
              <a:rPr lang="en-US" altLang="en-US"/>
              <a:pPr/>
              <a:t>‹#›</a:t>
            </a:fld>
            <a:endParaRPr lang="en-US" altLang="en-US"/>
          </a:p>
        </p:txBody>
      </p:sp>
    </p:spTree>
    <p:extLst>
      <p:ext uri="{BB962C8B-B14F-4D97-AF65-F5344CB8AC3E}">
        <p14:creationId xmlns:p14="http://schemas.microsoft.com/office/powerpoint/2010/main" val="23082757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C056EFC4-2BFD-4CC6-B7CC-0F43DB08825E}" type="slidenum">
              <a:rPr lang="en-US" altLang="en-US"/>
              <a:pPr/>
              <a:t>‹#›</a:t>
            </a:fld>
            <a:endParaRPr lang="en-US" altLang="en-US"/>
          </a:p>
        </p:txBody>
      </p:sp>
    </p:spTree>
    <p:extLst>
      <p:ext uri="{BB962C8B-B14F-4D97-AF65-F5344CB8AC3E}">
        <p14:creationId xmlns:p14="http://schemas.microsoft.com/office/powerpoint/2010/main" val="17089604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BBE2E74F-9DFF-40BD-97B9-EDC7440C7CB7}" type="slidenum">
              <a:rPr lang="en-US" altLang="en-US"/>
              <a:pPr/>
              <a:t>‹#›</a:t>
            </a:fld>
            <a:endParaRPr lang="en-US" altLang="en-US"/>
          </a:p>
        </p:txBody>
      </p:sp>
    </p:spTree>
    <p:extLst>
      <p:ext uri="{BB962C8B-B14F-4D97-AF65-F5344CB8AC3E}">
        <p14:creationId xmlns:p14="http://schemas.microsoft.com/office/powerpoint/2010/main" val="15864455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927A2096-D4E9-44D8-9E03-70EAA7C35595}" type="slidenum">
              <a:rPr lang="en-US" altLang="en-US"/>
              <a:pPr/>
              <a:t>‹#›</a:t>
            </a:fld>
            <a:endParaRPr lang="en-US" altLang="en-US"/>
          </a:p>
        </p:txBody>
      </p:sp>
    </p:spTree>
    <p:extLst>
      <p:ext uri="{BB962C8B-B14F-4D97-AF65-F5344CB8AC3E}">
        <p14:creationId xmlns:p14="http://schemas.microsoft.com/office/powerpoint/2010/main" val="20195754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E4454B56-FA54-4BAB-8EFB-E1353C178183}" type="slidenum">
              <a:rPr lang="en-US" altLang="en-US"/>
              <a:pPr/>
              <a:t>‹#›</a:t>
            </a:fld>
            <a:endParaRPr lang="en-US" altLang="en-US"/>
          </a:p>
        </p:txBody>
      </p:sp>
    </p:spTree>
    <p:extLst>
      <p:ext uri="{BB962C8B-B14F-4D97-AF65-F5344CB8AC3E}">
        <p14:creationId xmlns:p14="http://schemas.microsoft.com/office/powerpoint/2010/main" val="37593105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09AAC2D0-BA48-40BF-A0F5-D2118068F6AE}" type="slidenum">
              <a:rPr lang="en-US" altLang="en-US"/>
              <a:pPr/>
              <a:t>‹#›</a:t>
            </a:fld>
            <a:endParaRPr lang="en-US" altLang="en-US"/>
          </a:p>
        </p:txBody>
      </p:sp>
    </p:spTree>
    <p:extLst>
      <p:ext uri="{BB962C8B-B14F-4D97-AF65-F5344CB8AC3E}">
        <p14:creationId xmlns:p14="http://schemas.microsoft.com/office/powerpoint/2010/main" val="9488153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533400"/>
            <a:ext cx="2055813" cy="504348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6625" cy="5043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822412DE-3483-4B4B-ACA1-EF99A8449263}" type="slidenum">
              <a:rPr lang="en-US" altLang="en-US"/>
              <a:pPr/>
              <a:t>‹#›</a:t>
            </a:fld>
            <a:endParaRPr lang="en-US" altLang="en-US"/>
          </a:p>
        </p:txBody>
      </p:sp>
    </p:spTree>
    <p:extLst>
      <p:ext uri="{BB962C8B-B14F-4D97-AF65-F5344CB8AC3E}">
        <p14:creationId xmlns:p14="http://schemas.microsoft.com/office/powerpoint/2010/main" val="3583424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5C6492EC-4726-4D5E-A74B-2400B3E15363}" type="slidenum">
              <a:rPr lang="en-US" altLang="en-US"/>
              <a:pPr/>
              <a:t>‹#›</a:t>
            </a:fld>
            <a:endParaRPr lang="en-US" altLang="en-US"/>
          </a:p>
        </p:txBody>
      </p:sp>
    </p:spTree>
    <p:extLst>
      <p:ext uri="{BB962C8B-B14F-4D97-AF65-F5344CB8AC3E}">
        <p14:creationId xmlns:p14="http://schemas.microsoft.com/office/powerpoint/2010/main" val="2145717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785C16D5-5F48-4154-962D-0C492FDA0654}" type="slidenum">
              <a:rPr lang="en-US" altLang="en-US"/>
              <a:pPr/>
              <a:t>‹#›</a:t>
            </a:fld>
            <a:endParaRPr lang="en-US" altLang="en-US"/>
          </a:p>
        </p:txBody>
      </p:sp>
    </p:spTree>
    <p:extLst>
      <p:ext uri="{BB962C8B-B14F-4D97-AF65-F5344CB8AC3E}">
        <p14:creationId xmlns:p14="http://schemas.microsoft.com/office/powerpoint/2010/main" val="2274924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A2F1D65C-69EC-4A6D-A6C7-979CCED97CC8}" type="slidenum">
              <a:rPr lang="en-US" altLang="en-US"/>
              <a:pPr/>
              <a:t>‹#›</a:t>
            </a:fld>
            <a:endParaRPr lang="en-US" altLang="en-US"/>
          </a:p>
        </p:txBody>
      </p:sp>
    </p:spTree>
    <p:extLst>
      <p:ext uri="{BB962C8B-B14F-4D97-AF65-F5344CB8AC3E}">
        <p14:creationId xmlns:p14="http://schemas.microsoft.com/office/powerpoint/2010/main" val="449628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FB3B9D65-6EE7-4063-8181-91462FAE7FFD}" type="slidenum">
              <a:rPr lang="en-US" altLang="en-US"/>
              <a:pPr/>
              <a:t>‹#›</a:t>
            </a:fld>
            <a:endParaRPr lang="en-US" altLang="en-US"/>
          </a:p>
        </p:txBody>
      </p:sp>
    </p:spTree>
    <p:extLst>
      <p:ext uri="{BB962C8B-B14F-4D97-AF65-F5344CB8AC3E}">
        <p14:creationId xmlns:p14="http://schemas.microsoft.com/office/powerpoint/2010/main" val="3896819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6" name="Rectangle 2"/>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3"/>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8" name="Rectangle 4"/>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9" name="Rectangle 5"/>
          <p:cNvSpPr>
            <a:spLocks noGrp="1" noChangeArrowheads="1"/>
          </p:cNvSpPr>
          <p:nvPr>
            <p:ph type="dt"/>
          </p:nvPr>
        </p:nvSpPr>
        <p:spPr bwMode="auto">
          <a:xfrm>
            <a:off x="457200" y="-3175"/>
            <a:ext cx="289083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endParaRPr lang="en-US" altLang="en-US"/>
          </a:p>
        </p:txBody>
      </p:sp>
      <p:sp>
        <p:nvSpPr>
          <p:cNvPr id="1030" name="Text Box 6"/>
          <p:cNvSpPr txBox="1">
            <a:spLocks noChangeArrowheads="1"/>
          </p:cNvSpPr>
          <p:nvPr/>
        </p:nvSpPr>
        <p:spPr bwMode="auto">
          <a:xfrm>
            <a:off x="3429000" y="-1588"/>
            <a:ext cx="4114800" cy="36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31" name="Rectangle 7"/>
          <p:cNvSpPr>
            <a:spLocks noGrp="1" noChangeArrowheads="1"/>
          </p:cNvSpPr>
          <p:nvPr>
            <p:ph type="sldNum"/>
          </p:nvPr>
        </p:nvSpPr>
        <p:spPr bwMode="auto">
          <a:xfrm>
            <a:off x="7620000" y="-3175"/>
            <a:ext cx="106203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fld id="{E9171698-5735-4059-8F43-E0AD00B9D20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0"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1" name="Line 3"/>
          <p:cNvSpPr>
            <a:spLocks noChangeShapeType="1"/>
          </p:cNvSpPr>
          <p:nvPr/>
        </p:nvSpPr>
        <p:spPr bwMode="auto">
          <a:xfrm>
            <a:off x="685800" y="3398838"/>
            <a:ext cx="7848600" cy="1587"/>
          </a:xfrm>
          <a:prstGeom prst="line">
            <a:avLst/>
          </a:prstGeom>
          <a:noFill/>
          <a:ln w="19080">
            <a:solidFill>
              <a:srgbClr val="1F497D"/>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2052" name="Rectangle 4"/>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2053" name="Rectangle 5"/>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2054" name="Rectangle 6"/>
          <p:cNvSpPr>
            <a:spLocks noGrp="1" noChangeArrowheads="1"/>
          </p:cNvSpPr>
          <p:nvPr>
            <p:ph type="dt"/>
          </p:nvPr>
        </p:nvSpPr>
        <p:spPr bwMode="auto">
          <a:xfrm>
            <a:off x="457200" y="19050"/>
            <a:ext cx="28908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2055"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6" name="Rectangle 8"/>
          <p:cNvSpPr>
            <a:spLocks noGrp="1" noChangeArrowheads="1"/>
          </p:cNvSpPr>
          <p:nvPr>
            <p:ph type="sldNum"/>
          </p:nvPr>
        </p:nvSpPr>
        <p:spPr bwMode="auto">
          <a:xfrm>
            <a:off x="7620000" y="19050"/>
            <a:ext cx="10620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2048DDE7-5FB8-4A31-9850-205985CA03E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708" r:id="rId12"/>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sp>
        <p:nvSpPr>
          <p:cNvPr id="3073"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3074"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3075" name="Line 3"/>
          <p:cNvSpPr>
            <a:spLocks noChangeShapeType="1"/>
          </p:cNvSpPr>
          <p:nvPr/>
        </p:nvSpPr>
        <p:spPr bwMode="auto">
          <a:xfrm>
            <a:off x="731838" y="4598988"/>
            <a:ext cx="7848600" cy="1587"/>
          </a:xfrm>
          <a:prstGeom prst="line">
            <a:avLst/>
          </a:prstGeom>
          <a:noFill/>
          <a:ln w="19080">
            <a:solidFill>
              <a:srgbClr val="EEECE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3076" name="Rectangle 4"/>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3077" name="Rectangle 5"/>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3078" name="Rectangle 6"/>
          <p:cNvSpPr>
            <a:spLocks noGrp="1" noChangeArrowheads="1"/>
          </p:cNvSpPr>
          <p:nvPr>
            <p:ph type="dt"/>
          </p:nvPr>
        </p:nvSpPr>
        <p:spPr bwMode="auto">
          <a:xfrm>
            <a:off x="457200" y="19050"/>
            <a:ext cx="28908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3079"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3080" name="Rectangle 8"/>
          <p:cNvSpPr>
            <a:spLocks noGrp="1" noChangeArrowheads="1"/>
          </p:cNvSpPr>
          <p:nvPr>
            <p:ph type="sldNum"/>
          </p:nvPr>
        </p:nvSpPr>
        <p:spPr bwMode="auto">
          <a:xfrm>
            <a:off x="7620000" y="19050"/>
            <a:ext cx="10620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27F7AFD3-F697-437A-8F0C-F6F9BA5B4B8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EEECE1"/>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EEECE1"/>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FFFFFF"/>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FFFFFF"/>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FFFFFF"/>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FFFFFF"/>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4098"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4099" name="Line 3"/>
          <p:cNvSpPr>
            <a:spLocks noChangeShapeType="1"/>
          </p:cNvSpPr>
          <p:nvPr/>
        </p:nvSpPr>
        <p:spPr bwMode="auto">
          <a:xfrm flipH="1">
            <a:off x="4567238" y="1692275"/>
            <a:ext cx="11112" cy="4708525"/>
          </a:xfrm>
          <a:prstGeom prst="line">
            <a:avLst/>
          </a:prstGeom>
          <a:noFill/>
          <a:ln w="19080">
            <a:solidFill>
              <a:srgbClr val="1F497D"/>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4100" name="Rectangle 4"/>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4101" name="Rectangle 5"/>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4102" name="Rectangle 6"/>
          <p:cNvSpPr>
            <a:spLocks noGrp="1" noChangeArrowheads="1"/>
          </p:cNvSpPr>
          <p:nvPr>
            <p:ph type="dt"/>
          </p:nvPr>
        </p:nvSpPr>
        <p:spPr bwMode="auto">
          <a:xfrm>
            <a:off x="457200" y="19050"/>
            <a:ext cx="28908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4103"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4104" name="Rectangle 8"/>
          <p:cNvSpPr>
            <a:spLocks noGrp="1" noChangeArrowheads="1"/>
          </p:cNvSpPr>
          <p:nvPr>
            <p:ph type="sldNum"/>
          </p:nvPr>
        </p:nvSpPr>
        <p:spPr bwMode="auto">
          <a:xfrm>
            <a:off x="7620000" y="19050"/>
            <a:ext cx="10620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22C0097F-E173-4EDA-90CF-7124E830A9A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5122"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5123" name="Line 3"/>
          <p:cNvSpPr>
            <a:spLocks noChangeShapeType="1"/>
          </p:cNvSpPr>
          <p:nvPr/>
        </p:nvSpPr>
        <p:spPr bwMode="auto">
          <a:xfrm flipH="1">
            <a:off x="2770188" y="792163"/>
            <a:ext cx="11112" cy="5578475"/>
          </a:xfrm>
          <a:prstGeom prst="line">
            <a:avLst/>
          </a:prstGeom>
          <a:noFill/>
          <a:ln w="19080">
            <a:solidFill>
              <a:srgbClr val="1F497D"/>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5124" name="Rectangle 4"/>
          <p:cNvSpPr>
            <a:spLocks noGrp="1" noChangeArrowheads="1"/>
          </p:cNvSpPr>
          <p:nvPr>
            <p:ph type="title"/>
          </p:nvPr>
        </p:nvSpPr>
        <p:spPr bwMode="auto">
          <a:xfrm>
            <a:off x="457200" y="533400"/>
            <a:ext cx="8224838" cy="985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5125" name="Rectangle 5"/>
          <p:cNvSpPr>
            <a:spLocks noGrp="1" noChangeArrowheads="1"/>
          </p:cNvSpPr>
          <p:nvPr>
            <p:ph type="body" idx="1"/>
          </p:nvPr>
        </p:nvSpPr>
        <p:spPr bwMode="auto">
          <a:xfrm>
            <a:off x="457200" y="1600200"/>
            <a:ext cx="8224838"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5126" name="Rectangle 6"/>
          <p:cNvSpPr>
            <a:spLocks noGrp="1" noChangeArrowheads="1"/>
          </p:cNvSpPr>
          <p:nvPr>
            <p:ph type="dt"/>
          </p:nvPr>
        </p:nvSpPr>
        <p:spPr bwMode="auto">
          <a:xfrm>
            <a:off x="457200" y="19050"/>
            <a:ext cx="28908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5127"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5128" name="Rectangle 8"/>
          <p:cNvSpPr>
            <a:spLocks noGrp="1" noChangeArrowheads="1"/>
          </p:cNvSpPr>
          <p:nvPr>
            <p:ph type="sldNum"/>
          </p:nvPr>
        </p:nvSpPr>
        <p:spPr bwMode="auto">
          <a:xfrm>
            <a:off x="7620000" y="19050"/>
            <a:ext cx="1062038"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42499E71-4796-4E9E-A1BC-B5B0EC35AA4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546475"/>
            <a:ext cx="3962400" cy="2984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0" name="Text Box 2"/>
          <p:cNvSpPr txBox="1">
            <a:spLocks noChangeArrowheads="1"/>
          </p:cNvSpPr>
          <p:nvPr/>
        </p:nvSpPr>
        <p:spPr bwMode="auto">
          <a:xfrm>
            <a:off x="685800" y="1371600"/>
            <a:ext cx="7848600" cy="192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ZA" altLang="en-US" sz="3600" b="1" dirty="0" smtClean="0">
                <a:solidFill>
                  <a:srgbClr val="1F497D"/>
                </a:solidFill>
                <a:ea typeface="Microsoft YaHei" panose="020B0503020204020204" pitchFamily="34" charset="-122"/>
              </a:rPr>
              <a:t>Very High Resolution Remote Sensing of Carbon Stocks in Subtropical Thicket</a:t>
            </a:r>
            <a:endParaRPr lang="en-GB" altLang="en-US" sz="3600" b="1" dirty="0">
              <a:solidFill>
                <a:srgbClr val="1F497D"/>
              </a:solidFill>
              <a:ea typeface="Microsoft YaHei" panose="020B0503020204020204" pitchFamily="34" charset="-122"/>
            </a:endParaRPr>
          </a:p>
        </p:txBody>
      </p:sp>
      <p:sp>
        <p:nvSpPr>
          <p:cNvPr id="7171" name="Text Box 3"/>
          <p:cNvSpPr txBox="1">
            <a:spLocks noChangeArrowheads="1"/>
          </p:cNvSpPr>
          <p:nvPr/>
        </p:nvSpPr>
        <p:spPr bwMode="auto">
          <a:xfrm>
            <a:off x="685800" y="3505200"/>
            <a:ext cx="3657600" cy="2876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550"/>
              </a:spcBef>
              <a:buClrTx/>
              <a:buSzPct val="85000"/>
              <a:buFontTx/>
              <a:buNone/>
            </a:pPr>
            <a:r>
              <a:rPr lang="en-GB" altLang="en-US" sz="2200" dirty="0" smtClean="0">
                <a:solidFill>
                  <a:srgbClr val="404040"/>
                </a:solidFill>
                <a:ea typeface="Microsoft YaHei" panose="020B0503020204020204" pitchFamily="34" charset="-122"/>
              </a:rPr>
              <a:t>Dugal Harris</a:t>
            </a:r>
            <a:r>
              <a:rPr lang="en-GB" altLang="en-US" sz="2200" baseline="30000" dirty="0" smtClean="0">
                <a:solidFill>
                  <a:srgbClr val="404040"/>
                </a:solidFill>
                <a:ea typeface="Microsoft YaHei" panose="020B0503020204020204" pitchFamily="34" charset="-122"/>
              </a:rPr>
              <a:t>1</a:t>
            </a:r>
          </a:p>
          <a:p>
            <a:pPr>
              <a:lnSpc>
                <a:spcPct val="90000"/>
              </a:lnSpc>
              <a:spcBef>
                <a:spcPts val="550"/>
              </a:spcBef>
              <a:buClrTx/>
              <a:buSzPct val="85000"/>
              <a:buFontTx/>
              <a:buNone/>
            </a:pPr>
            <a:r>
              <a:rPr lang="en-GB" altLang="en-US" sz="2200" dirty="0" err="1" smtClean="0">
                <a:solidFill>
                  <a:srgbClr val="404040"/>
                </a:solidFill>
                <a:ea typeface="Microsoft YaHei" panose="020B0503020204020204" pitchFamily="34" charset="-122"/>
              </a:rPr>
              <a:t>Adriaan</a:t>
            </a:r>
            <a:r>
              <a:rPr lang="en-GB" altLang="en-US" sz="2200" dirty="0" smtClean="0">
                <a:solidFill>
                  <a:srgbClr val="404040"/>
                </a:solidFill>
                <a:ea typeface="Microsoft YaHei" panose="020B0503020204020204" pitchFamily="34" charset="-122"/>
              </a:rPr>
              <a:t> </a:t>
            </a:r>
            <a:r>
              <a:rPr lang="en-GB" altLang="en-US" sz="2200" dirty="0">
                <a:solidFill>
                  <a:srgbClr val="404040"/>
                </a:solidFill>
                <a:ea typeface="Microsoft YaHei" panose="020B0503020204020204" pitchFamily="34" charset="-122"/>
              </a:rPr>
              <a:t>Van </a:t>
            </a:r>
            <a:r>
              <a:rPr lang="en-GB" altLang="en-US" sz="2200" dirty="0" smtClean="0">
                <a:solidFill>
                  <a:srgbClr val="404040"/>
                </a:solidFill>
                <a:ea typeface="Microsoft YaHei" panose="020B0503020204020204" pitchFamily="34" charset="-122"/>
              </a:rPr>
              <a:t>Niekerk</a:t>
            </a:r>
            <a:r>
              <a:rPr lang="en-GB" altLang="en-US" sz="2200" baseline="30000" dirty="0" smtClean="0">
                <a:solidFill>
                  <a:srgbClr val="404040"/>
                </a:solidFill>
                <a:ea typeface="Microsoft YaHei" panose="020B0503020204020204" pitchFamily="34" charset="-122"/>
              </a:rPr>
              <a:t>2</a:t>
            </a:r>
          </a:p>
          <a:p>
            <a:pPr>
              <a:lnSpc>
                <a:spcPct val="90000"/>
              </a:lnSpc>
              <a:spcBef>
                <a:spcPts val="550"/>
              </a:spcBef>
              <a:buClrTx/>
              <a:buSzPct val="85000"/>
              <a:buFontTx/>
              <a:buNone/>
            </a:pPr>
            <a:r>
              <a:rPr lang="en-GB" altLang="en-US" sz="2200" dirty="0" smtClean="0">
                <a:solidFill>
                  <a:srgbClr val="404040"/>
                </a:solidFill>
                <a:ea typeface="Microsoft YaHei" panose="020B0503020204020204" pitchFamily="34" charset="-122"/>
              </a:rPr>
              <a:t>Jan Vlok</a:t>
            </a:r>
            <a:r>
              <a:rPr lang="en-GB" altLang="en-US" sz="2200" baseline="30000" dirty="0" smtClean="0">
                <a:solidFill>
                  <a:srgbClr val="404040"/>
                </a:solidFill>
                <a:ea typeface="Microsoft YaHei" panose="020B0503020204020204" pitchFamily="34" charset="-122"/>
              </a:rPr>
              <a:t>3</a:t>
            </a:r>
          </a:p>
          <a:p>
            <a:pPr>
              <a:lnSpc>
                <a:spcPct val="90000"/>
              </a:lnSpc>
              <a:spcBef>
                <a:spcPts val="550"/>
              </a:spcBef>
              <a:buClrTx/>
              <a:buSzPct val="85000"/>
            </a:pPr>
            <a:r>
              <a:rPr lang="en-GB" altLang="en-US" sz="2200" dirty="0" smtClean="0">
                <a:solidFill>
                  <a:srgbClr val="404040"/>
                </a:solidFill>
                <a:ea typeface="Microsoft YaHei" panose="020B0503020204020204" pitchFamily="34" charset="-122"/>
              </a:rPr>
              <a:t>Mike Powell</a:t>
            </a:r>
            <a:r>
              <a:rPr lang="en-GB" altLang="en-US" sz="2200" baseline="30000" dirty="0">
                <a:solidFill>
                  <a:srgbClr val="404040"/>
                </a:solidFill>
                <a:ea typeface="Microsoft YaHei" panose="020B0503020204020204" pitchFamily="34" charset="-122"/>
              </a:rPr>
              <a:t>4</a:t>
            </a:r>
            <a:endParaRPr lang="en-GB" altLang="en-US" sz="2200" baseline="30000" dirty="0" smtClean="0">
              <a:solidFill>
                <a:srgbClr val="404040"/>
              </a:solidFill>
              <a:ea typeface="Microsoft YaHei" panose="020B0503020204020204" pitchFamily="34" charset="-122"/>
            </a:endParaRPr>
          </a:p>
          <a:p>
            <a:pPr marL="228600" indent="-228600">
              <a:lnSpc>
                <a:spcPct val="90000"/>
              </a:lnSpc>
              <a:spcBef>
                <a:spcPts val="425"/>
              </a:spcBef>
              <a:buClrTx/>
              <a:buSzPct val="85000"/>
              <a:buFont typeface="+mj-lt"/>
              <a:buAutoNum type="arabicPeriod"/>
            </a:pPr>
            <a:r>
              <a:rPr lang="en-GB" altLang="en-US" sz="1100" dirty="0" smtClean="0">
                <a:solidFill>
                  <a:srgbClr val="404040"/>
                </a:solidFill>
                <a:ea typeface="Microsoft YaHei" panose="020B0503020204020204" pitchFamily="34" charset="-122"/>
              </a:rPr>
              <a:t>Department </a:t>
            </a:r>
            <a:r>
              <a:rPr lang="en-GB" altLang="en-US" sz="1100" dirty="0">
                <a:solidFill>
                  <a:srgbClr val="404040"/>
                </a:solidFill>
                <a:ea typeface="Microsoft YaHei" panose="020B0503020204020204" pitchFamily="34" charset="-122"/>
              </a:rPr>
              <a:t>of Geography &amp; Environmental </a:t>
            </a:r>
            <a:r>
              <a:rPr lang="en-GB" altLang="en-US" sz="1100" dirty="0" smtClean="0">
                <a:solidFill>
                  <a:srgbClr val="404040"/>
                </a:solidFill>
                <a:ea typeface="Microsoft YaHei" panose="020B0503020204020204" pitchFamily="34" charset="-122"/>
              </a:rPr>
              <a:t>Studies, Stellenbosch University</a:t>
            </a:r>
          </a:p>
          <a:p>
            <a:pPr marL="228600" indent="-228600">
              <a:lnSpc>
                <a:spcPct val="90000"/>
              </a:lnSpc>
              <a:spcBef>
                <a:spcPts val="425"/>
              </a:spcBef>
              <a:buClrTx/>
              <a:buSzPct val="85000"/>
              <a:buFont typeface="+mj-lt"/>
              <a:buAutoNum type="arabicPeriod"/>
            </a:pPr>
            <a:r>
              <a:rPr lang="en-ZA" sz="1100" dirty="0"/>
              <a:t>Centre for Geographical Analysis, Stellenbosch </a:t>
            </a:r>
            <a:r>
              <a:rPr lang="en-ZA" sz="1100" dirty="0" smtClean="0"/>
              <a:t>University</a:t>
            </a:r>
          </a:p>
          <a:p>
            <a:pPr marL="228600" indent="-228600">
              <a:lnSpc>
                <a:spcPct val="90000"/>
              </a:lnSpc>
              <a:spcBef>
                <a:spcPts val="425"/>
              </a:spcBef>
              <a:buClrTx/>
              <a:buSzPct val="85000"/>
              <a:buFont typeface="+mj-lt"/>
              <a:buAutoNum type="arabicPeriod"/>
            </a:pPr>
            <a:r>
              <a:rPr lang="en-ZA" sz="1100" dirty="0"/>
              <a:t>Research Associate, Nelson Mandela Metropolitan </a:t>
            </a:r>
            <a:r>
              <a:rPr lang="en-ZA" sz="1100" dirty="0" smtClean="0"/>
              <a:t>University</a:t>
            </a:r>
          </a:p>
          <a:p>
            <a:pPr marL="228600" indent="-228600">
              <a:lnSpc>
                <a:spcPct val="90000"/>
              </a:lnSpc>
              <a:spcBef>
                <a:spcPts val="425"/>
              </a:spcBef>
              <a:buClrTx/>
              <a:buSzPct val="85000"/>
              <a:buFont typeface="+mj-lt"/>
              <a:buAutoNum type="arabicPeriod"/>
            </a:pPr>
            <a:r>
              <a:rPr lang="en-ZA" sz="1100" dirty="0"/>
              <a:t>Department of Environmental Science, Rhodes University</a:t>
            </a:r>
            <a:endParaRPr lang="en-ZA" sz="1100" dirty="0" smtClean="0"/>
          </a:p>
          <a:p>
            <a:pPr marL="228600" indent="-228600">
              <a:lnSpc>
                <a:spcPct val="90000"/>
              </a:lnSpc>
              <a:spcBef>
                <a:spcPts val="425"/>
              </a:spcBef>
              <a:buClrTx/>
              <a:buSzPct val="85000"/>
              <a:buFont typeface="+mj-lt"/>
              <a:buAutoNum type="arabicPeriod"/>
            </a:pPr>
            <a:endParaRPr lang="en-GB" altLang="en-US" sz="1700" dirty="0">
              <a:solidFill>
                <a:srgbClr val="404040"/>
              </a:solidFill>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Image Calibration</a:t>
            </a:r>
          </a:p>
        </p:txBody>
      </p:sp>
      <p:sp>
        <p:nvSpPr>
          <p:cNvPr id="15362" name="Text Box 2"/>
          <p:cNvSpPr txBox="1">
            <a:spLocks noChangeArrowheads="1"/>
          </p:cNvSpPr>
          <p:nvPr/>
        </p:nvSpPr>
        <p:spPr bwMode="auto">
          <a:xfrm>
            <a:off x="457200" y="1600200"/>
            <a:ext cx="8229600" cy="358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Raw imagery obtained from NGI archives.  </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Post-processing software obtained from </a:t>
            </a:r>
            <a:r>
              <a:rPr lang="en-GB" altLang="en-US" dirty="0" err="1">
                <a:ea typeface="Microsoft YaHei" panose="020B0503020204020204" pitchFamily="34" charset="-122"/>
              </a:rPr>
              <a:t>Integraph</a:t>
            </a:r>
            <a:r>
              <a:rPr lang="en-GB" altLang="en-US" dirty="0">
                <a:ea typeface="Microsoft YaHei" panose="020B0503020204020204" pitchFamily="34" charset="-122"/>
              </a:rPr>
              <a:t> SA. Corrects for:</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Dark current</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Sensor non-linearity and non-uniformity</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Lens distortion</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Misalignment of bands </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Relevant camera calibration data obtained from </a:t>
            </a:r>
            <a:r>
              <a:rPr lang="en-GB" altLang="en-US" dirty="0" err="1">
                <a:ea typeface="Microsoft YaHei" panose="020B0503020204020204" pitchFamily="34" charset="-122"/>
              </a:rPr>
              <a:t>GeoSpace</a:t>
            </a:r>
            <a:r>
              <a:rPr lang="en-GB" altLang="en-US" dirty="0">
                <a:ea typeface="Microsoft YaHei" panose="020B0503020204020204" pitchFamily="34" charset="-122"/>
              </a:rPr>
              <a:t>.  </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Raw imagery has been successfully processed. </a:t>
            </a:r>
          </a:p>
          <a:p>
            <a:pPr>
              <a:spcBef>
                <a:spcPts val="600"/>
              </a:spcBef>
              <a:buClr>
                <a:srgbClr val="4F81BD"/>
              </a:buClr>
              <a:buSzPct val="85000"/>
              <a:buFont typeface="Arial" panose="020B0604020202020204" pitchFamily="34" charset="0"/>
              <a:buChar char="•"/>
            </a:pPr>
            <a:r>
              <a:rPr lang="en-GB" altLang="en-US" dirty="0" err="1">
                <a:ea typeface="Microsoft YaHei" panose="020B0503020204020204" pitchFamily="34" charset="-122"/>
              </a:rPr>
              <a:t>Orthorectification</a:t>
            </a:r>
            <a:r>
              <a:rPr lang="en-GB" altLang="en-US" dirty="0">
                <a:ea typeface="Microsoft YaHei" panose="020B0503020204020204" pitchFamily="34" charset="-122"/>
              </a:rPr>
              <a:t> applied using aero-triangulation information from NGI.   </a:t>
            </a:r>
          </a:p>
          <a:p>
            <a:pPr>
              <a:spcBef>
                <a:spcPts val="600"/>
              </a:spcBef>
              <a:buClrTx/>
              <a:buSzTx/>
              <a:buFontTx/>
              <a:buNone/>
            </a:pPr>
            <a:endParaRPr lang="en-GB"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Image Calibration</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3" y="1584325"/>
            <a:ext cx="8351837" cy="4103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7" name="Text Box 3"/>
          <p:cNvSpPr txBox="1">
            <a:spLocks noChangeArrowheads="1"/>
          </p:cNvSpPr>
          <p:nvPr/>
        </p:nvSpPr>
        <p:spPr bwMode="auto">
          <a:xfrm>
            <a:off x="936625" y="5832475"/>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a:ea typeface="Microsoft YaHei" panose="020B0503020204020204" pitchFamily="34" charset="-122"/>
              </a:rPr>
              <a:t>NGI Processed Mosaic</a:t>
            </a:r>
          </a:p>
        </p:txBody>
      </p:sp>
      <p:sp>
        <p:nvSpPr>
          <p:cNvPr id="16388" name="Text Box 4"/>
          <p:cNvSpPr txBox="1">
            <a:spLocks noChangeArrowheads="1"/>
          </p:cNvSpPr>
          <p:nvPr/>
        </p:nvSpPr>
        <p:spPr bwMode="auto">
          <a:xfrm>
            <a:off x="5148263" y="5832475"/>
            <a:ext cx="307657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a:ea typeface="Microsoft YaHei" panose="020B0503020204020204" pitchFamily="34" charset="-122"/>
              </a:rPr>
              <a:t>“Raw” Mosaic</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457200" y="296848"/>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Cross </a:t>
            </a:r>
            <a:r>
              <a:rPr lang="en-US" altLang="en-US" sz="3200" dirty="0" smtClean="0">
                <a:solidFill>
                  <a:srgbClr val="1F497D"/>
                </a:solidFill>
                <a:ea typeface="Microsoft YaHei" panose="020B0503020204020204" pitchFamily="34" charset="-122"/>
              </a:rPr>
              <a:t>Calibration of VHR mosaics</a:t>
            </a:r>
            <a:endParaRPr lang="en-US" altLang="en-US" sz="3200" dirty="0">
              <a:solidFill>
                <a:srgbClr val="1F497D"/>
              </a:solidFill>
              <a:ea typeface="Microsoft YaHei" panose="020B0503020204020204" pitchFamily="34" charset="-122"/>
            </a:endParaRPr>
          </a:p>
        </p:txBody>
      </p:sp>
      <p:sp>
        <p:nvSpPr>
          <p:cNvPr id="17410"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7411" name="Text Box 3"/>
          <p:cNvSpPr txBox="1">
            <a:spLocks noChangeArrowheads="1"/>
          </p:cNvSpPr>
          <p:nvPr/>
        </p:nvSpPr>
        <p:spPr bwMode="auto">
          <a:xfrm>
            <a:off x="457200" y="1284478"/>
            <a:ext cx="7859216" cy="23605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Radiometric correction for BRDF and atmospheric effects is still required.</a:t>
            </a:r>
            <a:endParaRPr lang="en-GB" altLang="en-US" dirty="0">
              <a:ea typeface="Microsoft YaHei" panose="020B0503020204020204" pitchFamily="34" charset="-122"/>
            </a:endParaRP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Cross calibration uses existing </a:t>
            </a:r>
            <a:r>
              <a:rPr lang="en-GB" altLang="en-US" dirty="0" smtClean="0">
                <a:ea typeface="Microsoft YaHei" panose="020B0503020204020204" pitchFamily="34" charset="-122"/>
              </a:rPr>
              <a:t>concurrent and collocated surface reflectance </a:t>
            </a:r>
            <a:r>
              <a:rPr lang="en-GB" altLang="en-US" dirty="0">
                <a:ea typeface="Microsoft YaHei" panose="020B0503020204020204" pitchFamily="34" charset="-122"/>
              </a:rPr>
              <a:t>image as </a:t>
            </a:r>
            <a:r>
              <a:rPr lang="en-GB" altLang="en-US" dirty="0" smtClean="0">
                <a:ea typeface="Microsoft YaHei" panose="020B0503020204020204" pitchFamily="34" charset="-122"/>
              </a:rPr>
              <a:t>reference.</a:t>
            </a: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Spatially varying linear model found between </a:t>
            </a:r>
            <a:r>
              <a:rPr lang="en-GB" altLang="en-US" dirty="0" smtClean="0">
                <a:ea typeface="Microsoft YaHei" panose="020B0503020204020204" pitchFamily="34" charset="-122"/>
              </a:rPr>
              <a:t>reference </a:t>
            </a:r>
            <a:r>
              <a:rPr lang="en-GB" altLang="en-US" dirty="0">
                <a:ea typeface="Microsoft YaHei" panose="020B0503020204020204" pitchFamily="34" charset="-122"/>
              </a:rPr>
              <a:t>and NGI pixel </a:t>
            </a:r>
            <a:r>
              <a:rPr lang="en-GB" altLang="en-US" dirty="0" smtClean="0">
                <a:ea typeface="Microsoft YaHei" panose="020B0503020204020204" pitchFamily="34" charset="-122"/>
              </a:rPr>
              <a:t>values.</a:t>
            </a:r>
            <a:endParaRPr lang="en-GB" altLang="en-US" dirty="0">
              <a:ea typeface="Microsoft YaHei" panose="020B0503020204020204" pitchFamily="34" charset="-122"/>
            </a:endParaRPr>
          </a:p>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Complex &amp; time-consuming atmospheric and BRDF corrections are achieved implicitly.</a:t>
            </a:r>
            <a:endParaRPr lang="en-GB" altLang="en-US" dirty="0">
              <a:ea typeface="Microsoft YaHei" panose="020B0503020204020204" pitchFamily="34" charset="-122"/>
            </a:endParaRPr>
          </a:p>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MODIS 500m, 16 day NBAR used as a calibration </a:t>
            </a:r>
            <a:r>
              <a:rPr lang="en-GB" altLang="en-US" dirty="0" smtClean="0">
                <a:ea typeface="Microsoft YaHei" panose="020B0503020204020204" pitchFamily="34" charset="-122"/>
              </a:rPr>
              <a:t>reference.</a:t>
            </a:r>
            <a:endParaRPr lang="en-GB" altLang="en-US" dirty="0">
              <a:ea typeface="Microsoft YaHei" panose="020B0503020204020204" pitchFamily="34" charset="-122"/>
            </a:endParaRP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475656" y="3789040"/>
            <a:ext cx="1821815" cy="2936245"/>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5428531" y="3789040"/>
            <a:ext cx="1821815" cy="2936245"/>
          </a:xfrm>
          <a:prstGeom prst="rect">
            <a:avLst/>
          </a:prstGeom>
        </p:spPr>
      </p:pic>
      <p:pic>
        <p:nvPicPr>
          <p:cNvPr id="8" name="Picture 7"/>
          <p:cNvPicPr/>
          <p:nvPr/>
        </p:nvPicPr>
        <p:blipFill>
          <a:blip r:embed="rId5" cstate="print">
            <a:extLst>
              <a:ext uri="{28A0092B-C50C-407E-A947-70E740481C1C}">
                <a14:useLocalDpi xmlns:a14="http://schemas.microsoft.com/office/drawing/2010/main" val="0"/>
              </a:ext>
            </a:extLst>
          </a:blip>
          <a:stretch>
            <a:fillRect/>
          </a:stretch>
        </p:blipFill>
        <p:spPr>
          <a:xfrm>
            <a:off x="3451776" y="3798952"/>
            <a:ext cx="1822450" cy="2936245"/>
          </a:xfrm>
          <a:prstGeom prst="rect">
            <a:avLst/>
          </a:prstGeom>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Cross Calibration </a:t>
            </a:r>
            <a:r>
              <a:rPr lang="en-US" altLang="en-US" sz="3200" dirty="0" smtClean="0">
                <a:solidFill>
                  <a:srgbClr val="1F497D"/>
                </a:solidFill>
                <a:ea typeface="Microsoft YaHei" panose="020B0503020204020204" pitchFamily="34" charset="-122"/>
              </a:rPr>
              <a:t>–Source</a:t>
            </a:r>
            <a:endParaRPr lang="en-US" altLang="en-US" sz="3200" dirty="0">
              <a:solidFill>
                <a:srgbClr val="1F497D"/>
              </a:solidFill>
              <a:ea typeface="Microsoft YaHei" panose="020B0503020204020204" pitchFamily="34" charset="-122"/>
            </a:endParaRPr>
          </a:p>
        </p:txBody>
      </p:sp>
      <p:sp>
        <p:nvSpPr>
          <p:cNvPr id="18434"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7704" y="1524000"/>
            <a:ext cx="5112568" cy="5112568"/>
          </a:xfrm>
          <a:prstGeom prst="rect">
            <a:avLst/>
          </a:prstGeo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911840" y="1523999"/>
            <a:ext cx="5148000" cy="5148000"/>
          </a:xfrm>
          <a:prstGeom prst="rect">
            <a:avLst/>
          </a:prstGeom>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Cross Calibration – </a:t>
            </a:r>
            <a:r>
              <a:rPr lang="en-US" altLang="en-US" sz="3200" dirty="0" smtClean="0">
                <a:solidFill>
                  <a:srgbClr val="1F497D"/>
                </a:solidFill>
                <a:ea typeface="Microsoft YaHei" panose="020B0503020204020204" pitchFamily="34" charset="-122"/>
              </a:rPr>
              <a:t>Corrected</a:t>
            </a:r>
            <a:endParaRPr lang="en-US" altLang="en-US" sz="3200" dirty="0">
              <a:solidFill>
                <a:srgbClr val="1F497D"/>
              </a:solidFill>
              <a:ea typeface="Microsoft YaHei" panose="020B0503020204020204" pitchFamily="34" charset="-122"/>
            </a:endParaRPr>
          </a:p>
        </p:txBody>
      </p:sp>
      <p:sp>
        <p:nvSpPr>
          <p:cNvPr id="18434"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907704" y="1524000"/>
            <a:ext cx="5148000" cy="5148000"/>
          </a:xfrm>
          <a:prstGeom prst="rect">
            <a:avLst/>
          </a:prstGeom>
        </p:spPr>
      </p:pic>
    </p:spTree>
    <p:extLst>
      <p:ext uri="{BB962C8B-B14F-4D97-AF65-F5344CB8AC3E}">
        <p14:creationId xmlns:p14="http://schemas.microsoft.com/office/powerpoint/2010/main" val="8161413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Cross Calibration – </a:t>
            </a:r>
            <a:r>
              <a:rPr lang="en-US" altLang="en-US" sz="3200" dirty="0" smtClean="0">
                <a:solidFill>
                  <a:srgbClr val="1F497D"/>
                </a:solidFill>
                <a:ea typeface="Microsoft YaHei" panose="020B0503020204020204" pitchFamily="34" charset="-122"/>
              </a:rPr>
              <a:t>Validation</a:t>
            </a:r>
            <a:endParaRPr lang="en-US" altLang="en-US" sz="3200" dirty="0">
              <a:solidFill>
                <a:srgbClr val="1F497D"/>
              </a:solidFill>
              <a:ea typeface="Microsoft YaHei" panose="020B0503020204020204" pitchFamily="34" charset="-122"/>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955" y="2260864"/>
            <a:ext cx="3800637" cy="360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5315" y="2276872"/>
            <a:ext cx="3801485" cy="3600000"/>
          </a:xfrm>
          <a:prstGeom prst="rect">
            <a:avLst/>
          </a:prstGeom>
        </p:spPr>
      </p:pic>
      <p:sp>
        <p:nvSpPr>
          <p:cNvPr id="21" name="Text Box 3"/>
          <p:cNvSpPr txBox="1">
            <a:spLocks noChangeArrowheads="1"/>
          </p:cNvSpPr>
          <p:nvPr/>
        </p:nvSpPr>
        <p:spPr bwMode="auto">
          <a:xfrm>
            <a:off x="949217"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a:ea typeface="Microsoft YaHei" panose="020B0503020204020204" pitchFamily="34" charset="-122"/>
              </a:rPr>
              <a:t>NGI </a:t>
            </a:r>
            <a:r>
              <a:rPr lang="en-GB" altLang="en-US" b="1" dirty="0" smtClean="0">
                <a:ea typeface="Microsoft YaHei" panose="020B0503020204020204" pitchFamily="34" charset="-122"/>
              </a:rPr>
              <a:t>Calibrated </a:t>
            </a:r>
            <a:r>
              <a:rPr lang="en-GB" altLang="en-US" b="1" dirty="0">
                <a:ea typeface="Microsoft YaHei" panose="020B0503020204020204" pitchFamily="34" charset="-122"/>
              </a:rPr>
              <a:t>Mosaic</a:t>
            </a:r>
          </a:p>
        </p:txBody>
      </p:sp>
      <p:sp>
        <p:nvSpPr>
          <p:cNvPr id="22" name="Text Box 3"/>
          <p:cNvSpPr txBox="1">
            <a:spLocks noChangeArrowheads="1"/>
          </p:cNvSpPr>
          <p:nvPr/>
        </p:nvSpPr>
        <p:spPr bwMode="auto">
          <a:xfrm>
            <a:off x="5160656"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SPOT Surface Reflectance</a:t>
            </a:r>
            <a:endParaRPr lang="en-GB" altLang="en-US" b="1" dirty="0">
              <a:ea typeface="Microsoft YaHei" panose="020B0503020204020204" pitchFamily="34" charset="-122"/>
            </a:endParaRPr>
          </a:p>
        </p:txBody>
      </p:sp>
      <p:sp>
        <p:nvSpPr>
          <p:cNvPr id="23" name="Text Box 3"/>
          <p:cNvSpPr txBox="1">
            <a:spLocks noChangeArrowheads="1"/>
          </p:cNvSpPr>
          <p:nvPr/>
        </p:nvSpPr>
        <p:spPr bwMode="auto">
          <a:xfrm>
            <a:off x="461784" y="1412776"/>
            <a:ext cx="7859216" cy="644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Comparison with SPOT surface reflectance gave mean absolute error of </a:t>
            </a:r>
            <a:r>
              <a:rPr lang="en-ZA" dirty="0"/>
              <a:t>3.92%</a:t>
            </a:r>
            <a:endParaRPr lang="en-GB" altLang="en-US" dirty="0">
              <a:ea typeface="Microsoft YaHei" panose="020B0503020204020204" pitchFamily="34" charset="-122"/>
            </a:endParaRPr>
          </a:p>
        </p:txBody>
      </p:sp>
    </p:spTree>
    <p:extLst>
      <p:ext uri="{BB962C8B-B14F-4D97-AF65-F5344CB8AC3E}">
        <p14:creationId xmlns:p14="http://schemas.microsoft.com/office/powerpoint/2010/main" val="428846478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68760"/>
            <a:ext cx="5445224" cy="5445224"/>
          </a:xfrm>
          <a:prstGeom prst="rect">
            <a:avLst/>
          </a:prstGeom>
        </p:spPr>
      </p:pic>
      <p:sp>
        <p:nvSpPr>
          <p:cNvPr id="9" name="Text Box 3"/>
          <p:cNvSpPr txBox="1">
            <a:spLocks noChangeArrowheads="1"/>
          </p:cNvSpPr>
          <p:nvPr/>
        </p:nvSpPr>
        <p:spPr bwMode="auto">
          <a:xfrm>
            <a:off x="6128792" y="6309320"/>
            <a:ext cx="27636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NGI </a:t>
            </a:r>
            <a:r>
              <a:rPr lang="en-GB" altLang="en-US" b="1" dirty="0" err="1" smtClean="0">
                <a:ea typeface="Microsoft YaHei" panose="020B0503020204020204" pitchFamily="34" charset="-122"/>
              </a:rPr>
              <a:t>Uncalibrated</a:t>
            </a:r>
            <a:r>
              <a:rPr lang="en-GB" altLang="en-US" b="1" dirty="0" smtClean="0">
                <a:ea typeface="Microsoft YaHei" panose="020B0503020204020204" pitchFamily="34" charset="-122"/>
              </a:rPr>
              <a:t> Close-Up</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Cross Calibration:</a:t>
            </a:r>
            <a:endParaRPr lang="en-US" altLang="en-US" sz="2400" dirty="0" smtClean="0">
              <a:solidFill>
                <a:srgbClr val="1F497D"/>
              </a:solidFill>
              <a:ea typeface="Microsoft YaHei" panose="020B0503020204020204" pitchFamily="34" charset="-122"/>
            </a:endParaRPr>
          </a:p>
          <a:p>
            <a:pPr>
              <a:buClrTx/>
              <a:buFontTx/>
              <a:buNone/>
            </a:pPr>
            <a:r>
              <a:rPr lang="en-US" altLang="en-US" sz="2800" b="1" dirty="0" smtClean="0">
                <a:solidFill>
                  <a:srgbClr val="1F497D"/>
                </a:solidFill>
                <a:ea typeface="Microsoft YaHei" panose="020B0503020204020204" pitchFamily="34" charset="-122"/>
              </a:rPr>
              <a:t>Hot-spots and Seam Lines</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389432611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68760"/>
            <a:ext cx="5445224" cy="5445224"/>
          </a:xfrm>
          <a:prstGeom prst="rect">
            <a:avLst/>
          </a:prstGeom>
        </p:spPr>
      </p:pic>
      <p:sp>
        <p:nvSpPr>
          <p:cNvPr id="9" name="Text Box 3"/>
          <p:cNvSpPr txBox="1">
            <a:spLocks noChangeArrowheads="1"/>
          </p:cNvSpPr>
          <p:nvPr/>
        </p:nvSpPr>
        <p:spPr bwMode="auto">
          <a:xfrm>
            <a:off x="6128792" y="6309320"/>
            <a:ext cx="27636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NGI Calibrated Close-Up</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Cross Calibration:</a:t>
            </a:r>
            <a:endParaRPr lang="en-US" altLang="en-US" sz="2400" dirty="0" smtClean="0">
              <a:solidFill>
                <a:srgbClr val="1F497D"/>
              </a:solidFill>
              <a:ea typeface="Microsoft YaHei" panose="020B0503020204020204" pitchFamily="34" charset="-122"/>
            </a:endParaRPr>
          </a:p>
          <a:p>
            <a:pPr>
              <a:buClrTx/>
              <a:buFontTx/>
              <a:buNone/>
            </a:pPr>
            <a:r>
              <a:rPr lang="en-US" altLang="en-US" sz="2800" b="1" dirty="0" smtClean="0">
                <a:solidFill>
                  <a:srgbClr val="1F497D"/>
                </a:solidFill>
                <a:ea typeface="Microsoft YaHei" panose="020B0503020204020204" pitchFamily="34" charset="-122"/>
              </a:rPr>
              <a:t>Hot-spots and Seam Lines</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213307953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Cross Calibration – MODIS reference</a:t>
            </a:r>
          </a:p>
        </p:txBody>
      </p:sp>
      <p:sp>
        <p:nvSpPr>
          <p:cNvPr id="19458"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00225"/>
            <a:ext cx="9144000" cy="5141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Cross Calibration – NGI Calibrated</a:t>
            </a:r>
          </a:p>
        </p:txBody>
      </p:sp>
      <p:sp>
        <p:nvSpPr>
          <p:cNvPr id="20482" name="Text Box 2"/>
          <p:cNvSpPr txBox="1">
            <a:spLocks noChangeArrowheads="1"/>
          </p:cNvSpPr>
          <p:nvPr/>
        </p:nvSpPr>
        <p:spPr bwMode="auto">
          <a:xfrm>
            <a:off x="457200" y="1600200"/>
            <a:ext cx="5302250"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00225"/>
            <a:ext cx="9144000" cy="51419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179512" y="548680"/>
            <a:ext cx="8615363" cy="429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buClrTx/>
              <a:buFontTx/>
              <a:buNone/>
            </a:pPr>
            <a:r>
              <a:rPr lang="en-US" altLang="en-US" sz="2800" b="1" dirty="0">
                <a:solidFill>
                  <a:srgbClr val="1F497D"/>
                </a:solidFill>
                <a:ea typeface="Microsoft YaHei" panose="020B0503020204020204" pitchFamily="34" charset="-122"/>
              </a:rPr>
              <a:t>With thanks to</a:t>
            </a:r>
          </a:p>
          <a:p>
            <a:pPr algn="ctr">
              <a:buClrTx/>
              <a:buFontTx/>
              <a:buNone/>
            </a:pPr>
            <a:endParaRPr lang="en-US" altLang="en-US" sz="2800" dirty="0">
              <a:solidFill>
                <a:srgbClr val="1F497D"/>
              </a:solidFill>
              <a:ea typeface="Microsoft YaHei" panose="020B0503020204020204" pitchFamily="34" charset="-122"/>
            </a:endParaRPr>
          </a:p>
          <a:p>
            <a:pPr algn="ctr">
              <a:buClrTx/>
              <a:buFontTx/>
              <a:buNone/>
            </a:pPr>
            <a:r>
              <a:rPr lang="en-US" altLang="en-US" sz="2800" dirty="0" err="1">
                <a:solidFill>
                  <a:srgbClr val="1F497D"/>
                </a:solidFill>
                <a:ea typeface="Microsoft YaHei" panose="020B0503020204020204" pitchFamily="34" charset="-122"/>
              </a:rPr>
              <a:t>Gamtoos</a:t>
            </a:r>
            <a:r>
              <a:rPr lang="en-US" altLang="en-US" sz="2800" dirty="0">
                <a:solidFill>
                  <a:srgbClr val="1F497D"/>
                </a:solidFill>
                <a:ea typeface="Microsoft YaHei" panose="020B0503020204020204" pitchFamily="34" charset="-122"/>
              </a:rPr>
              <a:t> Irrigation Board via the Working for Water </a:t>
            </a:r>
            <a:r>
              <a:rPr lang="en-US" altLang="en-US" sz="2800" dirty="0" err="1">
                <a:solidFill>
                  <a:srgbClr val="1F497D"/>
                </a:solidFill>
                <a:ea typeface="Microsoft YaHei" panose="020B0503020204020204" pitchFamily="34" charset="-122"/>
              </a:rPr>
              <a:t>Programme</a:t>
            </a:r>
            <a:r>
              <a:rPr lang="en-US" altLang="en-US" sz="2800" dirty="0">
                <a:solidFill>
                  <a:srgbClr val="1F497D"/>
                </a:solidFill>
                <a:ea typeface="Microsoft YaHei" panose="020B0503020204020204" pitchFamily="34" charset="-122"/>
              </a:rPr>
              <a:t> for the Department of Environmental Affairs</a:t>
            </a:r>
          </a:p>
          <a:p>
            <a:pPr algn="ctr">
              <a:buClrTx/>
              <a:buFontTx/>
              <a:buNone/>
            </a:pPr>
            <a:endParaRPr lang="en-US" altLang="en-US" sz="2800" dirty="0">
              <a:solidFill>
                <a:srgbClr val="1F497D"/>
              </a:solidFill>
              <a:ea typeface="Microsoft YaHei" panose="020B0503020204020204" pitchFamily="34" charset="-122"/>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5224463"/>
            <a:ext cx="1638300" cy="1400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5468938"/>
            <a:ext cx="2295525" cy="866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4138" y="5256213"/>
            <a:ext cx="1009650" cy="1095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75" y="5573713"/>
            <a:ext cx="1666875" cy="762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9588" y="5688013"/>
            <a:ext cx="1655762" cy="5000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Classification</a:t>
            </a:r>
          </a:p>
        </p:txBody>
      </p:sp>
      <p:sp>
        <p:nvSpPr>
          <p:cNvPr id="21506" name="Text Box 2"/>
          <p:cNvSpPr txBox="1">
            <a:spLocks noChangeArrowheads="1"/>
          </p:cNvSpPr>
          <p:nvPr/>
        </p:nvSpPr>
        <p:spPr bwMode="auto">
          <a:xfrm>
            <a:off x="457200" y="1600200"/>
            <a:ext cx="8229600" cy="284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dirty="0" smtClean="0"/>
              <a:t>Ground </a:t>
            </a:r>
            <a:r>
              <a:rPr lang="en-GB" altLang="en-US" dirty="0"/>
              <a:t>truth data established by hand-labelling </a:t>
            </a:r>
            <a:r>
              <a:rPr lang="en-GB" altLang="en-US" dirty="0" smtClean="0"/>
              <a:t>polygons.  </a:t>
            </a:r>
            <a:endParaRPr lang="en-GB" altLang="en-US" dirty="0"/>
          </a:p>
          <a:p>
            <a:pPr>
              <a:spcBef>
                <a:spcPts val="450"/>
              </a:spcBef>
              <a:buClr>
                <a:srgbClr val="4F81BD"/>
              </a:buClr>
              <a:buSzPct val="85000"/>
              <a:buFont typeface="Arial" panose="020B0604020202020204" pitchFamily="34" charset="0"/>
              <a:buChar char="•"/>
            </a:pPr>
            <a:r>
              <a:rPr lang="en-GB" altLang="en-US" dirty="0" smtClean="0"/>
              <a:t>46 spectral, textural and vegetation index features were evaluated.</a:t>
            </a:r>
          </a:p>
          <a:p>
            <a:pPr>
              <a:spcBef>
                <a:spcPts val="450"/>
              </a:spcBef>
              <a:buClr>
                <a:srgbClr val="4F81BD"/>
              </a:buClr>
              <a:buSzPct val="85000"/>
              <a:buFont typeface="Arial" panose="020B0604020202020204" pitchFamily="34" charset="0"/>
              <a:buChar char="•"/>
            </a:pPr>
            <a:r>
              <a:rPr lang="en-GB" altLang="en-US" dirty="0" smtClean="0"/>
              <a:t>A method of selecting features in the presence of correlation was developed and used to select a reduced set of 6 informative features.</a:t>
            </a:r>
          </a:p>
          <a:p>
            <a:pPr>
              <a:spcBef>
                <a:spcPts val="450"/>
              </a:spcBef>
              <a:buClr>
                <a:srgbClr val="4F81BD"/>
              </a:buClr>
              <a:buSzPct val="85000"/>
              <a:buFont typeface="Arial" panose="020B0604020202020204" pitchFamily="34" charset="0"/>
              <a:buChar char="•"/>
            </a:pPr>
            <a:r>
              <a:rPr lang="en-GB" altLang="en-US" dirty="0" smtClean="0"/>
              <a:t>A number of classifiers (KNN, normal Bayes, SVM, random forest, decision tree) were evaluated.</a:t>
            </a:r>
          </a:p>
          <a:p>
            <a:pPr>
              <a:spcBef>
                <a:spcPts val="450"/>
              </a:spcBef>
              <a:buClr>
                <a:srgbClr val="4F81BD"/>
              </a:buClr>
              <a:buSzPct val="85000"/>
              <a:buFont typeface="Arial" panose="020B0604020202020204" pitchFamily="34" charset="0"/>
              <a:buChar char="•"/>
            </a:pPr>
            <a:r>
              <a:rPr lang="en-GB" altLang="en-US" dirty="0" smtClean="0"/>
              <a:t>Decision tree selected as it achieved best results on field ground truth and was the second fastest</a:t>
            </a:r>
          </a:p>
          <a:p>
            <a:pPr>
              <a:spcBef>
                <a:spcPts val="450"/>
              </a:spcBef>
              <a:buClr>
                <a:srgbClr val="4F81BD"/>
              </a:buClr>
              <a:buSzPct val="85000"/>
              <a:buFont typeface="Arial" panose="020B0604020202020204" pitchFamily="34" charset="0"/>
              <a:buChar char="•"/>
            </a:pPr>
            <a:endParaRPr lang="en-GB" alt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2483768" y="4521200"/>
            <a:ext cx="3662680" cy="219519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71749859"/>
              </p:ext>
            </p:extLst>
          </p:nvPr>
        </p:nvGraphicFramePr>
        <p:xfrm>
          <a:off x="1835696" y="1484784"/>
          <a:ext cx="4474839" cy="1224136"/>
        </p:xfrm>
        <a:graphic>
          <a:graphicData uri="http://schemas.openxmlformats.org/drawingml/2006/table">
            <a:tbl>
              <a:tblPr firstRow="1" firstCol="1" bandRow="1"/>
              <a:tblGrid>
                <a:gridCol w="1008112"/>
                <a:gridCol w="781463"/>
                <a:gridCol w="895088"/>
                <a:gridCol w="895088"/>
                <a:gridCol w="895088"/>
              </a:tblGrid>
              <a:tr h="157689">
                <a:tc>
                  <a:txBody>
                    <a:bodyPr/>
                    <a:lstStyle/>
                    <a:p>
                      <a:pPr>
                        <a:lnSpc>
                          <a:spcPct val="115000"/>
                        </a:lnSpc>
                        <a:spcBef>
                          <a:spcPts val="200"/>
                        </a:spcBef>
                        <a:spcAft>
                          <a:spcPts val="200"/>
                        </a:spcAft>
                      </a:pPr>
                      <a:r>
                        <a:rPr lang="en-GB"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Background</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Spekboom</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Total</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PA (%)</a:t>
                      </a:r>
                      <a:r>
                        <a:rPr lang="en-GB" sz="800" baseline="30000">
                          <a:effectLst/>
                          <a:latin typeface="Arial" panose="020B0604020202020204" pitchFamily="34" charset="0"/>
                          <a:ea typeface="Times New Roman" panose="02020603050405020304" pitchFamily="18" charset="0"/>
                          <a:cs typeface="Times New Roman" panose="02020603050405020304" pitchFamily="18" charset="0"/>
                        </a:rPr>
                        <a:t>a</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6018">
                <a:tc>
                  <a:txBody>
                    <a:bodyPr/>
                    <a:lstStyle/>
                    <a:p>
                      <a:pPr>
                        <a:lnSpc>
                          <a:spcPct val="115000"/>
                        </a:lnSpc>
                        <a:spcBef>
                          <a:spcPts val="200"/>
                        </a:spcBef>
                        <a:spcAft>
                          <a:spcPts val="200"/>
                        </a:spcAft>
                      </a:pPr>
                      <a:r>
                        <a:rPr lang="en-GB" sz="800" b="1" dirty="0">
                          <a:effectLst/>
                          <a:latin typeface="Arial" panose="020B0604020202020204" pitchFamily="34" charset="0"/>
                          <a:ea typeface="Times New Roman" panose="02020603050405020304" pitchFamily="18" charset="0"/>
                          <a:cs typeface="Times New Roman" panose="02020603050405020304" pitchFamily="18" charset="0"/>
                        </a:rPr>
                        <a:t>Background</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30103</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514</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30617</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98.32</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r>
              <a:tr h="157689">
                <a:tc>
                  <a:txBody>
                    <a:bodyPr/>
                    <a:lstStyle/>
                    <a:p>
                      <a:pPr>
                        <a:lnSpc>
                          <a:spcPct val="115000"/>
                        </a:lnSpc>
                        <a:spcBef>
                          <a:spcPts val="200"/>
                        </a:spcBef>
                        <a:spcAft>
                          <a:spcPts val="200"/>
                        </a:spcAft>
                      </a:pPr>
                      <a:r>
                        <a:rPr lang="en-GB" sz="800" b="1" dirty="0" err="1">
                          <a:effectLst/>
                          <a:latin typeface="Arial" panose="020B0604020202020204" pitchFamily="34" charset="0"/>
                          <a:ea typeface="Times New Roman" panose="02020603050405020304" pitchFamily="18" charset="0"/>
                          <a:cs typeface="Times New Roman" panose="02020603050405020304" pitchFamily="18" charset="0"/>
                        </a:rPr>
                        <a:t>Spekboom</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1491</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25769</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27260</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94.53</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r>
              <a:tr h="157689">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Total</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31594</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26283</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57877</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6018">
                <a:tc>
                  <a:txBody>
                    <a:bodyPr/>
                    <a:lstStyle/>
                    <a:p>
                      <a:pPr>
                        <a:lnSpc>
                          <a:spcPct val="115000"/>
                        </a:lnSpc>
                        <a:spcBef>
                          <a:spcPts val="200"/>
                        </a:spcBef>
                        <a:spcAft>
                          <a:spcPts val="200"/>
                        </a:spcAft>
                      </a:pPr>
                      <a:r>
                        <a:rPr lang="en-GB" sz="800" b="1">
                          <a:effectLst/>
                          <a:latin typeface="Arial" panose="020B0604020202020204" pitchFamily="34" charset="0"/>
                          <a:ea typeface="Times New Roman" panose="02020603050405020304" pitchFamily="18" charset="0"/>
                          <a:cs typeface="Times New Roman" panose="02020603050405020304" pitchFamily="18" charset="0"/>
                        </a:rPr>
                        <a:t>CA (%)</a:t>
                      </a:r>
                      <a:r>
                        <a:rPr lang="en-GB" sz="800" b="1" baseline="30000">
                          <a:effectLst/>
                          <a:latin typeface="Arial" panose="020B0604020202020204" pitchFamily="34" charset="0"/>
                          <a:ea typeface="Times New Roman" panose="02020603050405020304" pitchFamily="18" charset="0"/>
                          <a:cs typeface="Times New Roman" panose="02020603050405020304" pitchFamily="18" charset="0"/>
                        </a:rPr>
                        <a:t>a</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95.28</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98.04</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tr>
              <a:tr h="157689">
                <a:tc>
                  <a:txBody>
                    <a:bodyPr/>
                    <a:lstStyle/>
                    <a:p>
                      <a:pPr>
                        <a:lnSpc>
                          <a:spcPct val="115000"/>
                        </a:lnSpc>
                        <a:spcBef>
                          <a:spcPts val="200"/>
                        </a:spcBef>
                        <a:spcAft>
                          <a:spcPts val="200"/>
                        </a:spcAft>
                      </a:pPr>
                      <a:r>
                        <a:rPr lang="en-GB" sz="800" b="1" dirty="0">
                          <a:effectLst/>
                          <a:latin typeface="Arial" panose="020B0604020202020204" pitchFamily="34" charset="0"/>
                          <a:ea typeface="Times New Roman" panose="02020603050405020304" pitchFamily="18" charset="0"/>
                          <a:cs typeface="Times New Roman" panose="02020603050405020304" pitchFamily="18" charset="0"/>
                        </a:rPr>
                        <a:t>Kappa</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a:noFill/>
                    </a:lnT>
                    <a:lnB>
                      <a:noFill/>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0.93</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c>
                  <a:txBody>
                    <a:bodyPr/>
                    <a:lstStyle/>
                    <a:p>
                      <a:pPr>
                        <a:spcAft>
                          <a:spcPts val="0"/>
                        </a:spcAft>
                      </a:pPr>
                      <a:r>
                        <a:rPr lang="en-GB" sz="80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a:noFill/>
                    </a:lnB>
                  </a:tcPr>
                </a:tc>
              </a:tr>
              <a:tr h="261344">
                <a:tc>
                  <a:txBody>
                    <a:bodyPr/>
                    <a:lstStyle/>
                    <a:p>
                      <a:pPr>
                        <a:lnSpc>
                          <a:spcPct val="115000"/>
                        </a:lnSpc>
                        <a:spcBef>
                          <a:spcPts val="200"/>
                        </a:spcBef>
                        <a:spcAft>
                          <a:spcPts val="200"/>
                        </a:spcAft>
                      </a:pPr>
                      <a:r>
                        <a:rPr lang="en-GB" sz="800" b="1" dirty="0">
                          <a:effectLst/>
                          <a:latin typeface="Arial" panose="020B0604020202020204" pitchFamily="34" charset="0"/>
                          <a:ea typeface="Times New Roman" panose="02020603050405020304" pitchFamily="18" charset="0"/>
                          <a:cs typeface="Times New Roman" panose="02020603050405020304" pitchFamily="18" charset="0"/>
                        </a:rPr>
                        <a:t>Overall Error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3.57</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Z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4"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graphicFrame>
        <p:nvGraphicFramePr>
          <p:cNvPr id="6" name="Table 5"/>
          <p:cNvGraphicFramePr>
            <a:graphicFrameLocks noGrp="1"/>
          </p:cNvGraphicFramePr>
          <p:nvPr>
            <p:extLst>
              <p:ext uri="{D42A27DB-BD31-4B8C-83A1-F6EECF244321}">
                <p14:modId xmlns:p14="http://schemas.microsoft.com/office/powerpoint/2010/main" val="2314602206"/>
              </p:ext>
            </p:extLst>
          </p:nvPr>
        </p:nvGraphicFramePr>
        <p:xfrm>
          <a:off x="2483768" y="2924944"/>
          <a:ext cx="3250705" cy="3826096"/>
        </p:xfrm>
        <a:graphic>
          <a:graphicData uri="http://schemas.openxmlformats.org/drawingml/2006/table">
            <a:tbl>
              <a:tblPr firstRow="1" firstCol="1" lastRow="1" lastCol="1" bandRow="1" bandCol="1"/>
              <a:tblGrid>
                <a:gridCol w="672560"/>
                <a:gridCol w="336280"/>
                <a:gridCol w="784653"/>
                <a:gridCol w="728606"/>
                <a:gridCol w="728606"/>
              </a:tblGrid>
              <a:tr h="208521">
                <a:tc>
                  <a:txBody>
                    <a:bodyPr/>
                    <a:lstStyle/>
                    <a:p>
                      <a:pPr>
                        <a:spcAft>
                          <a:spcPts val="0"/>
                        </a:spcAft>
                      </a:pPr>
                      <a:r>
                        <a:rPr lang="en-GB" sz="700" b="1" dirty="0">
                          <a:effectLst/>
                          <a:latin typeface="Arial" panose="020B0604020202020204" pitchFamily="34" charset="0"/>
                          <a:ea typeface="Times New Roman" panose="02020603050405020304" pitchFamily="18" charset="0"/>
                          <a:cs typeface="Times New Roman" panose="02020603050405020304" pitchFamily="18" charset="0"/>
                        </a:rPr>
                        <a:t>Area</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spcAft>
                          <a:spcPts val="0"/>
                        </a:spcAft>
                      </a:pPr>
                      <a:r>
                        <a:rPr lang="en-GB" sz="700" b="1">
                          <a:effectLst/>
                          <a:latin typeface="Arial" panose="020B0604020202020204" pitchFamily="34" charset="0"/>
                          <a:ea typeface="Times New Roman" panose="02020603050405020304" pitchFamily="18" charset="0"/>
                          <a:cs typeface="Times New Roman" panose="02020603050405020304" pitchFamily="18" charset="0"/>
                        </a:rPr>
                        <a:t>Num.</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GB" sz="700" b="1" dirty="0">
                          <a:effectLst/>
                          <a:latin typeface="Arial" panose="020B0604020202020204" pitchFamily="34" charset="0"/>
                          <a:ea typeface="Times New Roman" panose="02020603050405020304" pitchFamily="18" charset="0"/>
                          <a:cs typeface="Times New Roman" panose="02020603050405020304" pitchFamily="18" charset="0"/>
                        </a:rPr>
                        <a:t>Ground Truth (%)</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GB" sz="700" b="1">
                          <a:effectLst/>
                          <a:latin typeface="Arial" panose="020B0604020202020204" pitchFamily="34" charset="0"/>
                          <a:ea typeface="Times New Roman" panose="02020603050405020304" pitchFamily="18" charset="0"/>
                          <a:cs typeface="Times New Roman" panose="02020603050405020304" pitchFamily="18" charset="0"/>
                        </a:rPr>
                        <a:t>Classifier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GB" sz="700" b="1">
                          <a:effectLst/>
                          <a:latin typeface="Arial" panose="020B0604020202020204" pitchFamily="34" charset="0"/>
                          <a:ea typeface="Times New Roman" panose="02020603050405020304" pitchFamily="18" charset="0"/>
                          <a:cs typeface="Times New Roman" panose="02020603050405020304" pitchFamily="18" charset="0"/>
                        </a:rPr>
                        <a:t>Expert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Groenfontein</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0.07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0.47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11.00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8.21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dirty="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17.44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r>
              <a:tr h="204735">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Matjiesvlei</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1a</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7.21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1b</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22.50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31.37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52.50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67.38</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dirty="0">
                          <a:effectLst/>
                          <a:latin typeface="Arial" panose="020B0604020202020204" pitchFamily="34" charset="0"/>
                          <a:ea typeface="Times New Roman" panose="02020603050405020304" pitchFamily="18" charset="0"/>
                          <a:cs typeface="Times New Roman" panose="02020603050405020304" pitchFamily="18" charset="0"/>
                        </a:rPr>
                        <a:t>3</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73.12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90.00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70.34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95.00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35.95</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12.01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15.00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25.74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5.42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Rooiberg</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6.03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11.00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1.03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5.05</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1.01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Grootkop</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22.50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8.05</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20.00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0.22</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0.51</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42.50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34.38</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57.50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a:noFill/>
                    </a:lnB>
                  </a:tcPr>
                </a:tc>
              </a:tr>
              <a:tr h="168139">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 </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4</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71.27</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a:effectLst/>
                          <a:latin typeface="Arial" panose="020B0604020202020204" pitchFamily="34" charset="0"/>
                          <a:ea typeface="Times New Roman" panose="02020603050405020304" pitchFamily="18" charset="0"/>
                          <a:cs typeface="Times New Roman" panose="02020603050405020304" pitchFamily="18" charset="0"/>
                        </a:rPr>
                        <a:t>77.50</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a:noFill/>
                    </a:lnT>
                    <a:lnB w="19050" cap="flat" cmpd="sng" algn="ctr">
                      <a:solidFill>
                        <a:srgbClr val="000000"/>
                      </a:solidFill>
                      <a:prstDash val="solid"/>
                      <a:round/>
                      <a:headEnd type="none" w="med" len="med"/>
                      <a:tailEnd type="none" w="med" len="med"/>
                    </a:lnB>
                  </a:tcPr>
                </a:tc>
              </a:tr>
              <a:tr h="208521">
                <a:tc gridSpan="3">
                  <a:txBody>
                    <a:bodyPr/>
                    <a:lstStyle/>
                    <a:p>
                      <a:pPr>
                        <a:spcAft>
                          <a:spcPts val="0"/>
                        </a:spcAft>
                      </a:pPr>
                      <a:r>
                        <a:rPr lang="en-GB" sz="700" b="1">
                          <a:effectLst/>
                          <a:latin typeface="Arial" panose="020B0604020202020204" pitchFamily="34" charset="0"/>
                          <a:ea typeface="Times New Roman" panose="02020603050405020304" pitchFamily="18" charset="0"/>
                          <a:cs typeface="Times New Roman" panose="02020603050405020304" pitchFamily="18" charset="0"/>
                        </a:rPr>
                        <a:t>MAE (SAE)</a:t>
                      </a:r>
                      <a:r>
                        <a:rPr lang="en-GB" sz="700" b="1" baseline="30000">
                          <a:effectLst/>
                          <a:latin typeface="Arial" panose="020B0604020202020204" pitchFamily="34" charset="0"/>
                          <a:ea typeface="Times New Roman" panose="02020603050405020304" pitchFamily="18" charset="0"/>
                          <a:cs typeface="Times New Roman" panose="02020603050405020304" pitchFamily="18" charset="0"/>
                        </a:rPr>
                        <a:t>a</a:t>
                      </a:r>
                      <a:endParaRPr lang="en-ZA"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n-ZA"/>
                    </a:p>
                  </a:txBody>
                  <a:tcPr/>
                </a:tc>
                <a:tc hMerge="1">
                  <a:txBody>
                    <a:bodyPr/>
                    <a:lstStyle/>
                    <a:p>
                      <a:endParaRPr lang="en-ZA"/>
                    </a:p>
                  </a:txBody>
                  <a:tcPr/>
                </a:tc>
                <a:tc>
                  <a:txBody>
                    <a:bodyPr/>
                    <a:lstStyle/>
                    <a:p>
                      <a:pPr algn="r">
                        <a:spcAft>
                          <a:spcPts val="0"/>
                        </a:spcAft>
                      </a:pPr>
                      <a:r>
                        <a:rPr lang="en-GB" sz="700" b="1" dirty="0">
                          <a:effectLst/>
                          <a:latin typeface="Arial" panose="020B0604020202020204" pitchFamily="34" charset="0"/>
                          <a:ea typeface="Times New Roman" panose="02020603050405020304" pitchFamily="18" charset="0"/>
                          <a:cs typeface="Times New Roman" panose="02020603050405020304" pitchFamily="18" charset="0"/>
                        </a:rPr>
                        <a:t>5.85% (4.65%)</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r">
                        <a:spcAft>
                          <a:spcPts val="0"/>
                        </a:spcAft>
                      </a:pPr>
                      <a:r>
                        <a:rPr lang="en-GB" sz="700" b="1" dirty="0">
                          <a:effectLst/>
                          <a:latin typeface="Arial" panose="020B0604020202020204" pitchFamily="34" charset="0"/>
                          <a:ea typeface="Times New Roman" panose="02020603050405020304" pitchFamily="18" charset="0"/>
                          <a:cs typeface="Times New Roman" panose="02020603050405020304" pitchFamily="18" charset="0"/>
                        </a:rPr>
                        <a:t>17.50% (20.98%)</a:t>
                      </a:r>
                      <a:endParaRPr lang="en-ZA"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6855" marR="5685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05935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440000" y="1800000"/>
            <a:ext cx="5941695" cy="420306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440000" y="1800000"/>
            <a:ext cx="5941695" cy="4203065"/>
          </a:xfrm>
          <a:prstGeom prst="rect">
            <a:avLst/>
          </a:prstGeom>
        </p:spPr>
      </p:pic>
    </p:spTree>
    <p:extLst>
      <p:ext uri="{BB962C8B-B14F-4D97-AF65-F5344CB8AC3E}">
        <p14:creationId xmlns:p14="http://schemas.microsoft.com/office/powerpoint/2010/main" val="2437478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440000" y="1800000"/>
            <a:ext cx="5941695" cy="4203065"/>
          </a:xfrm>
          <a:prstGeom prst="rect">
            <a:avLst/>
          </a:prstGeom>
        </p:spPr>
      </p:pic>
    </p:spTree>
    <p:extLst>
      <p:ext uri="{BB962C8B-B14F-4D97-AF65-F5344CB8AC3E}">
        <p14:creationId xmlns:p14="http://schemas.microsoft.com/office/powerpoint/2010/main" val="10081132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Classification - Results</a:t>
            </a:r>
            <a:endParaRPr lang="en-US" altLang="en-US" sz="3200" dirty="0">
              <a:solidFill>
                <a:srgbClr val="1F497D"/>
              </a:solidFill>
              <a:ea typeface="Microsoft YaHei" panose="020B0503020204020204" pitchFamily="34" charset="-122"/>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440000" y="1800000"/>
            <a:ext cx="5941695" cy="4203065"/>
          </a:xfrm>
          <a:prstGeom prst="rect">
            <a:avLst/>
          </a:prstGeom>
        </p:spPr>
      </p:pic>
    </p:spTree>
    <p:extLst>
      <p:ext uri="{BB962C8B-B14F-4D97-AF65-F5344CB8AC3E}">
        <p14:creationId xmlns:p14="http://schemas.microsoft.com/office/powerpoint/2010/main" val="3377482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Classification</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l="4988" r="4988" b="4977"/>
          <a:stretch>
            <a:fillRect/>
          </a:stretch>
        </p:blipFill>
        <p:spPr bwMode="auto">
          <a:xfrm>
            <a:off x="1871663" y="1368425"/>
            <a:ext cx="5400675" cy="4889500"/>
          </a:xfrm>
          <a:prstGeom prst="rect">
            <a:avLst/>
          </a:prstGeom>
          <a:noFill/>
          <a:ln>
            <a:noFill/>
          </a:ln>
          <a:effectLst/>
          <a:extLst>
            <a:ext uri="{909E8E84-426E-40DD-AFC4-6F175D3DCCD1}">
              <a14:hiddenFill xmlns:a14="http://schemas.microsoft.com/office/drawing/2010/main">
                <a:blipFill dpi="0" rotWithShape="0">
                  <a:blip/>
                  <a:srcRect l="4988" r="4988" b="4977"/>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5" name="Text Box 3"/>
          <p:cNvSpPr txBox="1">
            <a:spLocks noChangeArrowheads="1"/>
          </p:cNvSpPr>
          <p:nvPr/>
        </p:nvSpPr>
        <p:spPr bwMode="auto">
          <a:xfrm>
            <a:off x="3095625" y="6119813"/>
            <a:ext cx="307657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a:ea typeface="Microsoft YaHei" panose="020B0503020204020204" pitchFamily="34" charset="-122"/>
              </a:rPr>
              <a:t>Classification Close-up</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Discussion</a:t>
            </a:r>
            <a:endParaRPr lang="en-US" altLang="en-US" sz="3200" dirty="0">
              <a:solidFill>
                <a:srgbClr val="1F497D"/>
              </a:solidFill>
              <a:ea typeface="Microsoft YaHei" panose="020B0503020204020204" pitchFamily="34" charset="-122"/>
            </a:endParaRPr>
          </a:p>
        </p:txBody>
      </p:sp>
      <p:sp>
        <p:nvSpPr>
          <p:cNvPr id="3" name="Text Box 2"/>
          <p:cNvSpPr txBox="1">
            <a:spLocks noChangeArrowheads="1"/>
          </p:cNvSpPr>
          <p:nvPr/>
        </p:nvSpPr>
        <p:spPr bwMode="auto">
          <a:xfrm>
            <a:off x="457200" y="1628800"/>
            <a:ext cx="8229600" cy="439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Successful </a:t>
            </a:r>
            <a:r>
              <a:rPr lang="en-GB" altLang="en-US" dirty="0" err="1" smtClean="0">
                <a:ea typeface="Microsoft YaHei" panose="020B0503020204020204" pitchFamily="34" charset="-122"/>
              </a:rPr>
              <a:t>Spekboom</a:t>
            </a:r>
            <a:r>
              <a:rPr lang="en-GB" altLang="en-US" dirty="0" smtClean="0">
                <a:ea typeface="Microsoft YaHei" panose="020B0503020204020204" pitchFamily="34" charset="-122"/>
              </a:rPr>
              <a:t> canopy cover map is an important step to remote sensing of carbon stocks. </a:t>
            </a:r>
            <a:r>
              <a:rPr lang="en-ZA" altLang="en-US" dirty="0" smtClean="0">
                <a:ea typeface="Microsoft YaHei" panose="020B0503020204020204" pitchFamily="34" charset="-122"/>
              </a:rPr>
              <a:t>Powell </a:t>
            </a:r>
            <a:r>
              <a:rPr lang="en-ZA" altLang="en-US" dirty="0">
                <a:ea typeface="Microsoft YaHei" panose="020B0503020204020204" pitchFamily="34" charset="-122"/>
              </a:rPr>
              <a:t>(2009) found that </a:t>
            </a:r>
            <a:r>
              <a:rPr lang="en-ZA" altLang="en-US" dirty="0" err="1" smtClean="0">
                <a:ea typeface="Microsoft YaHei" panose="020B0503020204020204" pitchFamily="34" charset="-122"/>
              </a:rPr>
              <a:t>Spekboom</a:t>
            </a:r>
            <a:r>
              <a:rPr lang="en-ZA" altLang="en-US" dirty="0" smtClean="0">
                <a:ea typeface="Microsoft YaHei" panose="020B0503020204020204" pitchFamily="34" charset="-122"/>
              </a:rPr>
              <a:t> </a:t>
            </a:r>
            <a:r>
              <a:rPr lang="en-ZA" altLang="en-US" dirty="0">
                <a:ea typeface="Microsoft YaHei" panose="020B0503020204020204" pitchFamily="34" charset="-122"/>
              </a:rPr>
              <a:t>canopy cover was </a:t>
            </a:r>
            <a:r>
              <a:rPr lang="en-ZA" altLang="en-US" dirty="0" smtClean="0">
                <a:ea typeface="Microsoft YaHei" panose="020B0503020204020204" pitchFamily="34" charset="-122"/>
              </a:rPr>
              <a:t>correlated </a:t>
            </a:r>
            <a:r>
              <a:rPr lang="en-ZA" altLang="en-US" dirty="0">
                <a:ea typeface="Microsoft YaHei" panose="020B0503020204020204" pitchFamily="34" charset="-122"/>
              </a:rPr>
              <a:t>with TAGC (</a:t>
            </a:r>
            <a:r>
              <a:rPr lang="en-ZA" altLang="en-US" dirty="0" smtClean="0">
                <a:ea typeface="Microsoft YaHei" panose="020B0503020204020204" pitchFamily="34" charset="-122"/>
              </a:rPr>
              <a:t>R</a:t>
            </a:r>
            <a:r>
              <a:rPr lang="en-ZA" altLang="en-US" baseline="30000" dirty="0" smtClean="0">
                <a:ea typeface="Microsoft YaHei" panose="020B0503020204020204" pitchFamily="34" charset="-122"/>
              </a:rPr>
              <a:t>2</a:t>
            </a:r>
            <a:r>
              <a:rPr lang="en-ZA" altLang="en-US" dirty="0" smtClean="0">
                <a:ea typeface="Microsoft YaHei" panose="020B0503020204020204" pitchFamily="34" charset="-122"/>
              </a:rPr>
              <a:t>=0.52).</a:t>
            </a:r>
          </a:p>
          <a:p>
            <a:pPr>
              <a:spcBef>
                <a:spcPts val="450"/>
              </a:spcBef>
              <a:buClr>
                <a:srgbClr val="4F81BD"/>
              </a:buClr>
              <a:buSzPct val="85000"/>
              <a:buFont typeface="Arial" panose="020B0604020202020204" pitchFamily="34" charset="0"/>
              <a:buChar char="•"/>
            </a:pPr>
            <a:r>
              <a:rPr lang="en-ZA" altLang="en-US" dirty="0">
                <a:ea typeface="Microsoft YaHei" panose="020B0503020204020204" pitchFamily="34" charset="-122"/>
              </a:rPr>
              <a:t>A free source of </a:t>
            </a:r>
            <a:r>
              <a:rPr lang="en-ZA" altLang="en-US" dirty="0" smtClean="0">
                <a:ea typeface="Microsoft YaHei" panose="020B0503020204020204" pitchFamily="34" charset="-122"/>
              </a:rPr>
              <a:t>normally costly VHR </a:t>
            </a:r>
            <a:r>
              <a:rPr lang="en-ZA" altLang="en-US" dirty="0">
                <a:ea typeface="Microsoft YaHei" panose="020B0503020204020204" pitchFamily="34" charset="-122"/>
              </a:rPr>
              <a:t>imagery is </a:t>
            </a:r>
            <a:r>
              <a:rPr lang="en-ZA" altLang="en-US" dirty="0" smtClean="0">
                <a:ea typeface="Microsoft YaHei" panose="020B0503020204020204" pitchFamily="34" charset="-122"/>
              </a:rPr>
              <a:t>available via NGI.  Having a working calibration method for this imagery opens up a lot of possibilities.</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The available detailed ground truth and foundation of existing restoration research are seldom available in remote sensing research.  </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Having all these important resources in place, puts us in a </a:t>
            </a:r>
            <a:r>
              <a:rPr lang="en-ZA" altLang="en-US" dirty="0" smtClean="0">
                <a:ea typeface="Microsoft YaHei" panose="020B0503020204020204" pitchFamily="34" charset="-122"/>
              </a:rPr>
              <a:t>good position </a:t>
            </a:r>
            <a:r>
              <a:rPr lang="en-ZA" altLang="en-US" dirty="0" smtClean="0">
                <a:ea typeface="Microsoft YaHei" panose="020B0503020204020204" pitchFamily="34" charset="-122"/>
              </a:rPr>
              <a:t>to develop a robust, accurate carbon stock mapping technique.</a:t>
            </a:r>
          </a:p>
          <a:p>
            <a:pPr>
              <a:spcBef>
                <a:spcPts val="450"/>
              </a:spcBef>
              <a:buClr>
                <a:srgbClr val="4F81BD"/>
              </a:buClr>
              <a:buSzPct val="85000"/>
              <a:buFont typeface="Arial" panose="020B0604020202020204" pitchFamily="34" charset="0"/>
              <a:buChar char="•"/>
            </a:pPr>
            <a:endParaRPr lang="en-ZA" altLang="en-US" dirty="0" smtClean="0">
              <a:ea typeface="Microsoft YaHei" panose="020B0503020204020204" pitchFamily="34" charset="-122"/>
            </a:endParaRPr>
          </a:p>
          <a:p>
            <a:pPr>
              <a:spcBef>
                <a:spcPts val="450"/>
              </a:spcBef>
              <a:buClr>
                <a:srgbClr val="4F81BD"/>
              </a:buClr>
              <a:buSzPct val="85000"/>
              <a:buFont typeface="Arial" panose="020B0604020202020204" pitchFamily="34" charset="0"/>
              <a:buChar char="•"/>
            </a:pPr>
            <a:endParaRPr lang="en-ZA" altLang="en-US" dirty="0" smtClean="0">
              <a:ea typeface="Microsoft YaHei" panose="020B0503020204020204" pitchFamily="34" charset="-122"/>
            </a:endParaRPr>
          </a:p>
          <a:p>
            <a:pPr>
              <a:spcBef>
                <a:spcPts val="450"/>
              </a:spcBef>
              <a:buClr>
                <a:srgbClr val="4F81BD"/>
              </a:buClr>
              <a:buSzPct val="85000"/>
              <a:buFont typeface="Arial" panose="020B0604020202020204" pitchFamily="34" charset="0"/>
              <a:buChar char="•"/>
            </a:pPr>
            <a:endParaRPr lang="en-GB" altLang="en-US" dirty="0">
              <a:ea typeface="Microsoft YaHei" panose="020B0503020204020204" pitchFamily="34" charset="-122"/>
            </a:endParaRPr>
          </a:p>
        </p:txBody>
      </p:sp>
    </p:spTree>
    <p:extLst>
      <p:ext uri="{BB962C8B-B14F-4D97-AF65-F5344CB8AC3E}">
        <p14:creationId xmlns:p14="http://schemas.microsoft.com/office/powerpoint/2010/main" val="42498430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References</a:t>
            </a:r>
          </a:p>
        </p:txBody>
      </p:sp>
      <p:sp>
        <p:nvSpPr>
          <p:cNvPr id="24578" name="Text Box 2"/>
          <p:cNvSpPr txBox="1">
            <a:spLocks noChangeArrowheads="1"/>
          </p:cNvSpPr>
          <p:nvPr/>
        </p:nvSpPr>
        <p:spPr bwMode="auto">
          <a:xfrm>
            <a:off x="457200" y="1600200"/>
            <a:ext cx="8229600"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Eisfelder C, Kuenzer C &amp; Dech S 2012. Derivation of biomass information for semi-arid areas using remote-sensing data. International Journal of Remote Sensing 33 (9): 2937–2984.</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Forsyth G, Vlok J &amp; Reyers B 2008. Retention and restoration of the biodiversity of the Little Karoo. CSIR Report No CSIR/NRE/ECO/ER/2008/0118/C. Critical Ecosystem Partnership Fund, CSIR.</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Lu D 2006. The potential and challenge of remote sensing based biomass estimation. International Journal of Remote Sensing 27 (7): 1297-1328.</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Marais C, Cowling RM &amp; Powell M 2009. Establishing the platform for a carbon sequestration market in South Africa: The Working for Woodlands Subtropical Thicket Restoration Programme. In XIII World Forestry Congress, 1-13. Buenos Aires, Argentina.</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Mills AJ, Cowling RM, Fey M, Kerley G, Donaldson J, Sigwela A, Skowno A &amp; Rundel P 2005. Effects of goat pastoralism on ecosystem carbon storage in semiarid thicket , Eastern Cape , South Africa. Austral Ecology 30: 797-804.</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Mills AJ &amp; Cowling RM 2006. Rate of carbon sequestration at two thicket restoration sites in the Eastern Cape, South Africa. Restoration Ecology 14 (1): 38-49.</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Thompson M, Vlok J, Rouget M, Hoffman MT &amp; Cowling RM 2009. Mapping grazing-induced degradation in a semi-arid environment: A rapid and cost effective approach for assessment and monitoring. Environmental Management 43: 585-596.</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Vlok J, Cowling RM &amp; Wolf T 2005. A vegetation map for the Little Karoo. Unpublished maps and report for a SKEP project supported by CEPF grant no 1064410304.</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Chandelier L, &amp; Martinoty G 2009. A radiometric aerial triangulation for the equalization of digital aerial images and orthoimages.</a:t>
            </a:r>
            <a:r>
              <a:rPr lang="en-GB" altLang="en-US" sz="1500" i="1">
                <a:ea typeface="Microsoft YaHei" panose="020B0503020204020204" pitchFamily="34" charset="-122"/>
              </a:rPr>
              <a:t> Photogrammetric Engineering &amp; Remote Sensing</a:t>
            </a:r>
            <a:r>
              <a:rPr lang="en-GB" altLang="en-US" sz="1500">
                <a:ea typeface="Microsoft YaHei" panose="020B0503020204020204" pitchFamily="34" charset="-122"/>
              </a:rPr>
              <a:t> 75(2), 193–200.</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Collings S, Caccetta P, Campbell N &amp; Wu X 2011. Empirical models for radiometric calibration of digital aerial frame mosaics. </a:t>
            </a:r>
            <a:r>
              <a:rPr lang="en-GB" altLang="en-US" sz="1500" i="1">
                <a:ea typeface="Microsoft YaHei" panose="020B0503020204020204" pitchFamily="34" charset="-122"/>
              </a:rPr>
              <a:t>IEEE Transactions on Geoscience and Remote Sensing</a:t>
            </a:r>
            <a:r>
              <a:rPr lang="en-GB" altLang="en-US" sz="1500">
                <a:ea typeface="Microsoft YaHei" panose="020B0503020204020204" pitchFamily="34" charset="-122"/>
              </a:rPr>
              <a:t> 49(7), 2573–2588.</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Jain A, Duin R, &amp; Mao J 2000. Statistical pattern recognition : A review. </a:t>
            </a:r>
            <a:r>
              <a:rPr lang="en-GB" altLang="en-US" sz="1500" i="1">
                <a:ea typeface="Microsoft YaHei" panose="020B0503020204020204" pitchFamily="34" charset="-122"/>
              </a:rPr>
              <a:t>IEEE Transactions on Pattern Analysis and Machine Intelligence</a:t>
            </a:r>
            <a:r>
              <a:rPr lang="en-GB" altLang="en-US" sz="1500">
                <a:ea typeface="Microsoft YaHei" panose="020B0503020204020204" pitchFamily="34" charset="-122"/>
              </a:rPr>
              <a:t>, 22(1), 4–37.</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Jiang G-M &amp; Li Z-L 2009. Cross-calibration of MSG1-SEVIRI infrared channels with Terra-MODIS channels. </a:t>
            </a:r>
            <a:r>
              <a:rPr lang="en-GB" altLang="en-US" sz="1500" i="1">
                <a:ea typeface="Microsoft YaHei" panose="020B0503020204020204" pitchFamily="34" charset="-122"/>
              </a:rPr>
              <a:t>International Journal of Remote Sensing</a:t>
            </a:r>
            <a:r>
              <a:rPr lang="en-GB" altLang="en-US" sz="1500">
                <a:ea typeface="Microsoft YaHei" panose="020B0503020204020204" pitchFamily="34" charset="-122"/>
              </a:rPr>
              <a:t> 30(3), 753–769.</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Li L, Yang J &amp; Wang Y 2012. Cross-calibration of HJ-1B/CCD1 image based on Aqua/MODIS data. </a:t>
            </a:r>
            <a:r>
              <a:rPr lang="en-GB" altLang="en-US" sz="1500" i="1">
                <a:ea typeface="Microsoft YaHei" panose="020B0503020204020204" pitchFamily="34" charset="-122"/>
              </a:rPr>
              <a:t>2012 Second International Workshop on Earth Observation and Remote Sensing Applications,</a:t>
            </a:r>
            <a:r>
              <a:rPr lang="en-GB" altLang="en-US" sz="1500">
                <a:ea typeface="Microsoft YaHei" panose="020B0503020204020204" pitchFamily="34" charset="-122"/>
              </a:rPr>
              <a:t> 1–4.</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Strahler A 1999 MODIS BRDF Albedo Product : Algorithm Theoretical Basis Document, 1–53.</a:t>
            </a:r>
          </a:p>
          <a:p>
            <a:pPr>
              <a:lnSpc>
                <a:spcPct val="90000"/>
              </a:lnSpc>
              <a:spcBef>
                <a:spcPts val="375"/>
              </a:spcBef>
              <a:buClr>
                <a:srgbClr val="4F81BD"/>
              </a:buClr>
              <a:buSzPct val="85000"/>
              <a:buFont typeface="Arial" panose="020B0604020202020204" pitchFamily="34" charset="0"/>
              <a:buChar char="•"/>
            </a:pPr>
            <a:r>
              <a:rPr lang="en-GB" altLang="en-US" sz="1500">
                <a:ea typeface="Microsoft YaHei" panose="020B0503020204020204" pitchFamily="34" charset="-122"/>
              </a:rPr>
              <a:t>Eisfelder C, Kuenzer C &amp; Dech S 2012. Derivation of biomass information for semi-arid areas using remote-sensing data. </a:t>
            </a:r>
            <a:r>
              <a:rPr lang="en-GB" altLang="en-US" sz="1500" i="1">
                <a:ea typeface="Microsoft YaHei" panose="020B0503020204020204" pitchFamily="34" charset="-122"/>
              </a:rPr>
              <a:t>International Journal of Remote Sensing</a:t>
            </a:r>
            <a:r>
              <a:rPr lang="en-GB" altLang="en-US" sz="1500">
                <a:ea typeface="Microsoft YaHei" panose="020B0503020204020204" pitchFamily="34" charset="-122"/>
              </a:rPr>
              <a:t> 33 (9): 2937–2984.</a:t>
            </a:r>
          </a:p>
          <a:p>
            <a:pPr>
              <a:lnSpc>
                <a:spcPct val="90000"/>
              </a:lnSpc>
              <a:spcBef>
                <a:spcPts val="375"/>
              </a:spcBef>
              <a:buClrTx/>
              <a:buSzPct val="85000"/>
              <a:buFontTx/>
              <a:buNone/>
            </a:pPr>
            <a:endParaRPr lang="en-GB" altLang="en-US" sz="1500">
              <a:ea typeface="Microsoft YaHei" panose="020B0503020204020204" pitchFamily="34" charset="-122"/>
            </a:endParaRPr>
          </a:p>
          <a:p>
            <a:pPr>
              <a:lnSpc>
                <a:spcPct val="90000"/>
              </a:lnSpc>
              <a:spcBef>
                <a:spcPts val="375"/>
              </a:spcBef>
              <a:buClrTx/>
              <a:buSzPct val="85000"/>
              <a:buFontTx/>
              <a:buNone/>
            </a:pPr>
            <a:endParaRPr lang="en-GB" altLang="en-US" sz="150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4000" dirty="0">
                <a:solidFill>
                  <a:srgbClr val="1F497D"/>
                </a:solidFill>
                <a:ea typeface="Microsoft YaHei" panose="020B0503020204020204" pitchFamily="34" charset="-122"/>
              </a:rPr>
              <a:t>Questions?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idx="4294967295"/>
          </p:nvPr>
        </p:nvSpPr>
        <p:spPr>
          <a:xfrm>
            <a:off x="457200" y="533400"/>
            <a:ext cx="8226425" cy="987425"/>
          </a:xfrm>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a:t>Background</a:t>
            </a:r>
          </a:p>
        </p:txBody>
      </p:sp>
      <p:sp>
        <p:nvSpPr>
          <p:cNvPr id="9218" name="Text Box 2"/>
          <p:cNvSpPr txBox="1">
            <a:spLocks noChangeArrowheads="1"/>
          </p:cNvSpPr>
          <p:nvPr/>
        </p:nvSpPr>
        <p:spPr bwMode="auto">
          <a:xfrm>
            <a:off x="457200" y="1600200"/>
            <a:ext cx="8229600" cy="2980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Accurate quantification of carbon stocks is required to trade under schemes such as CDM and VCS.</a:t>
            </a:r>
            <a:endParaRPr lang="en-GB" altLang="en-US" dirty="0">
              <a:ea typeface="Microsoft YaHei" panose="020B0503020204020204" pitchFamily="34" charset="-122"/>
            </a:endParaRPr>
          </a:p>
          <a:p>
            <a:pPr>
              <a:spcBef>
                <a:spcPts val="45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Manual </a:t>
            </a:r>
            <a:r>
              <a:rPr lang="en-GB" altLang="en-US" dirty="0" err="1" smtClean="0">
                <a:ea typeface="Microsoft YaHei" panose="020B0503020204020204" pitchFamily="34" charset="-122"/>
              </a:rPr>
              <a:t>allometric</a:t>
            </a:r>
            <a:r>
              <a:rPr lang="en-GB" altLang="en-US" dirty="0" smtClean="0">
                <a:ea typeface="Microsoft YaHei" panose="020B0503020204020204" pitchFamily="34" charset="-122"/>
              </a:rPr>
              <a:t>  techniques are not practical over large areas, especially in Subtropical Thicket due to its compositional diversity and complex growth forms.</a:t>
            </a:r>
          </a:p>
          <a:p>
            <a:pPr>
              <a:spcBef>
                <a:spcPts val="45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A Remote Sensing technique is required for mapping carbon stocks at very high resolutions (VHR) (1:10000 map scales) over large areas.</a:t>
            </a:r>
            <a:endParaRPr lang="en-GB" altLang="en-US" dirty="0">
              <a:ea typeface="Microsoft YaHei" panose="020B0503020204020204" pitchFamily="34" charset="-122"/>
            </a:endParaRPr>
          </a:p>
          <a:p>
            <a:pPr>
              <a:spcBef>
                <a:spcPts val="450"/>
              </a:spcBef>
              <a:buClr>
                <a:srgbClr val="4F81BD"/>
              </a:buClr>
              <a:buSzPct val="85000"/>
              <a:buFont typeface="Arial" panose="020B0604020202020204" pitchFamily="34" charset="0"/>
              <a:buChar char="•"/>
            </a:pPr>
            <a:r>
              <a:rPr lang="en-GB" altLang="en-US" dirty="0" err="1" smtClean="0">
                <a:ea typeface="Microsoft YaHei" panose="020B0503020204020204" pitchFamily="34" charset="-122"/>
              </a:rPr>
              <a:t>Spekboom</a:t>
            </a:r>
            <a:r>
              <a:rPr lang="en-GB" altLang="en-US" dirty="0" smtClean="0">
                <a:ea typeface="Microsoft YaHei" panose="020B0503020204020204" pitchFamily="34" charset="-122"/>
              </a:rPr>
              <a:t> canopy </a:t>
            </a:r>
            <a:r>
              <a:rPr lang="en-GB" altLang="en-US" dirty="0">
                <a:ea typeface="Microsoft YaHei" panose="020B0503020204020204" pitchFamily="34" charset="-122"/>
              </a:rPr>
              <a:t>cover </a:t>
            </a:r>
            <a:r>
              <a:rPr lang="en-GB" altLang="en-US" dirty="0" smtClean="0">
                <a:ea typeface="Microsoft YaHei" panose="020B0503020204020204" pitchFamily="34" charset="-122"/>
              </a:rPr>
              <a:t>and carbon stock maps have many other uses including restoration planning and monitoring and deepening the understanding of Subtropical Thicket ecology and carbon cycle.</a:t>
            </a:r>
          </a:p>
          <a:p>
            <a:pPr>
              <a:spcBef>
                <a:spcPts val="450"/>
              </a:spcBef>
              <a:buClr>
                <a:srgbClr val="4F81BD"/>
              </a:buClr>
              <a:buSzPct val="85000"/>
              <a:buFont typeface="Arial" panose="020B0604020202020204" pitchFamily="34" charset="0"/>
              <a:buChar char="•"/>
            </a:pPr>
            <a:endParaRPr lang="en-GB" altLang="en-US" dirty="0">
              <a:ea typeface="Microsoft YaHei" panose="020B0503020204020204" pitchFamily="34" charset="-122"/>
            </a:endParaRPr>
          </a:p>
        </p:txBody>
      </p:sp>
      <p:pic>
        <p:nvPicPr>
          <p:cNvPr id="2" name="Picture 1"/>
          <p:cNvPicPr>
            <a:picLocks noChangeAspect="1"/>
          </p:cNvPicPr>
          <p:nvPr/>
        </p:nvPicPr>
        <p:blipFill>
          <a:blip r:embed="rId3"/>
          <a:stretch>
            <a:fillRect/>
          </a:stretch>
        </p:blipFill>
        <p:spPr>
          <a:xfrm>
            <a:off x="1115616" y="4509120"/>
            <a:ext cx="3024336" cy="2020570"/>
          </a:xfrm>
          <a:prstGeom prst="rect">
            <a:avLst/>
          </a:prstGeom>
        </p:spPr>
      </p:pic>
      <p:pic>
        <p:nvPicPr>
          <p:cNvPr id="3" name="Picture 2"/>
          <p:cNvPicPr>
            <a:picLocks noChangeAspect="1"/>
          </p:cNvPicPr>
          <p:nvPr/>
        </p:nvPicPr>
        <p:blipFill>
          <a:blip r:embed="rId4"/>
          <a:stretch>
            <a:fillRect/>
          </a:stretch>
        </p:blipFill>
        <p:spPr>
          <a:xfrm>
            <a:off x="4644008" y="4515529"/>
            <a:ext cx="3024336" cy="2007752"/>
          </a:xfrm>
          <a:prstGeom prst="rect">
            <a:avLst/>
          </a:prstGeom>
        </p:spPr>
      </p:pic>
      <p:sp>
        <p:nvSpPr>
          <p:cNvPr id="4" name="TextBox 3"/>
          <p:cNvSpPr txBox="1"/>
          <p:nvPr/>
        </p:nvSpPr>
        <p:spPr>
          <a:xfrm>
            <a:off x="6372200" y="6579200"/>
            <a:ext cx="1452642" cy="261610"/>
          </a:xfrm>
          <a:prstGeom prst="rect">
            <a:avLst/>
          </a:prstGeom>
          <a:noFill/>
        </p:spPr>
        <p:txBody>
          <a:bodyPr wrap="none" rtlCol="0">
            <a:spAutoFit/>
          </a:bodyPr>
          <a:lstStyle/>
          <a:p>
            <a:r>
              <a:rPr lang="en-ZA" sz="1100" dirty="0" smtClean="0">
                <a:solidFill>
                  <a:schemeClr val="tx1"/>
                </a:solidFill>
              </a:rPr>
              <a:t>Source: (Powell 2009)</a:t>
            </a:r>
            <a:endParaRPr lang="en-ZA" sz="1100" dirty="0">
              <a:solidFill>
                <a:schemeClr val="tx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56176" y="4581128"/>
            <a:ext cx="2088232" cy="2034375"/>
          </a:xfrm>
          <a:prstGeom prst="rect">
            <a:avLst/>
          </a:prstGeom>
        </p:spPr>
      </p:pic>
      <p:sp>
        <p:nvSpPr>
          <p:cNvPr id="1024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4000" dirty="0" smtClean="0">
                <a:solidFill>
                  <a:srgbClr val="1F497D"/>
                </a:solidFill>
                <a:ea typeface="Microsoft YaHei" panose="020B0503020204020204" pitchFamily="34" charset="-122"/>
              </a:rPr>
              <a:t>Aim &amp; Objectives</a:t>
            </a:r>
            <a:endParaRPr lang="en-US" altLang="en-US" sz="3200" dirty="0">
              <a:solidFill>
                <a:srgbClr val="1F497D"/>
              </a:solidFill>
              <a:ea typeface="Microsoft YaHei" panose="020B0503020204020204" pitchFamily="34" charset="-122"/>
            </a:endParaRPr>
          </a:p>
        </p:txBody>
      </p:sp>
      <p:sp>
        <p:nvSpPr>
          <p:cNvPr id="10242" name="Text Box 2"/>
          <p:cNvSpPr txBox="1">
            <a:spLocks noChangeArrowheads="1"/>
          </p:cNvSpPr>
          <p:nvPr/>
        </p:nvSpPr>
        <p:spPr bwMode="auto">
          <a:xfrm>
            <a:off x="611560" y="1340768"/>
            <a:ext cx="8229600" cy="3240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pPr>
            <a:r>
              <a:rPr lang="en-ZA" altLang="en-US" sz="2000" dirty="0" smtClean="0">
                <a:ea typeface="Microsoft YaHei" panose="020B0503020204020204" pitchFamily="34" charset="-122"/>
              </a:rPr>
              <a:t>Develop </a:t>
            </a:r>
            <a:r>
              <a:rPr lang="en-ZA" altLang="en-US" sz="2000" dirty="0">
                <a:ea typeface="Microsoft YaHei" panose="020B0503020204020204" pitchFamily="34" charset="-122"/>
              </a:rPr>
              <a:t>an </a:t>
            </a:r>
            <a:r>
              <a:rPr lang="en-ZA" altLang="en-US" sz="2000" dirty="0" smtClean="0">
                <a:ea typeface="Microsoft YaHei" panose="020B0503020204020204" pitchFamily="34" charset="-122"/>
              </a:rPr>
              <a:t>automated </a:t>
            </a:r>
            <a:r>
              <a:rPr lang="en-ZA" altLang="en-US" sz="2000" dirty="0">
                <a:ea typeface="Microsoft YaHei" panose="020B0503020204020204" pitchFamily="34" charset="-122"/>
              </a:rPr>
              <a:t>image analysis technique to accurately </a:t>
            </a:r>
            <a:r>
              <a:rPr lang="en-ZA" altLang="en-US" sz="2000" dirty="0" smtClean="0">
                <a:ea typeface="Microsoft YaHei" panose="020B0503020204020204" pitchFamily="34" charset="-122"/>
              </a:rPr>
              <a:t>estimate carbon stocks in </a:t>
            </a:r>
            <a:r>
              <a:rPr lang="en-ZA" altLang="en-US" sz="2000" dirty="0">
                <a:ea typeface="Microsoft YaHei" panose="020B0503020204020204" pitchFamily="34" charset="-122"/>
              </a:rPr>
              <a:t>Subtropical Thicket, over large areas. </a:t>
            </a:r>
            <a:endParaRPr lang="en-ZA" altLang="en-US" sz="2000" dirty="0" smtClean="0">
              <a:ea typeface="Microsoft YaHei" panose="020B0503020204020204" pitchFamily="34" charset="-122"/>
            </a:endParaRPr>
          </a:p>
          <a:p>
            <a:pPr marL="285750" indent="-285750">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Literature </a:t>
            </a:r>
            <a:r>
              <a:rPr lang="en-ZA" altLang="en-US" dirty="0">
                <a:ea typeface="Microsoft YaHei" panose="020B0503020204020204" pitchFamily="34" charset="-122"/>
              </a:rPr>
              <a:t>review (carbon stock mapping using VHR imagery).</a:t>
            </a:r>
          </a:p>
          <a:p>
            <a:pPr marL="285750" indent="-285750">
              <a:spcBef>
                <a:spcPts val="450"/>
              </a:spcBef>
              <a:buClr>
                <a:srgbClr val="4F81BD"/>
              </a:buClr>
              <a:buSzPct val="85000"/>
              <a:buFont typeface="Arial" panose="020B0604020202020204" pitchFamily="34" charset="0"/>
              <a:buChar char="•"/>
            </a:pPr>
            <a:r>
              <a:rPr lang="en-ZA" altLang="en-US" dirty="0">
                <a:ea typeface="Microsoft YaHei" panose="020B0503020204020204" pitchFamily="34" charset="-122"/>
              </a:rPr>
              <a:t>Source and rectify raw aerial imagery of the study area from NGI.   Apply the existing technique for radiometric correction of the NGI aerial imagery.  </a:t>
            </a:r>
          </a:p>
          <a:p>
            <a:pPr marL="285750" indent="-285750">
              <a:spcBef>
                <a:spcPts val="450"/>
              </a:spcBef>
              <a:buClr>
                <a:srgbClr val="4F81BD"/>
              </a:buClr>
              <a:buSzPct val="85000"/>
              <a:buFont typeface="Arial" panose="020B0604020202020204" pitchFamily="34" charset="0"/>
              <a:buChar char="•"/>
            </a:pPr>
            <a:r>
              <a:rPr lang="en-ZA" altLang="en-US" dirty="0">
                <a:ea typeface="Microsoft YaHei" panose="020B0503020204020204" pitchFamily="34" charset="-122"/>
              </a:rPr>
              <a:t>Conduct a second field study to accurately locate the BNR carbon stock ground truth plots in the aerial imagery.</a:t>
            </a:r>
          </a:p>
          <a:p>
            <a:pPr marL="285750" indent="-285750">
              <a:spcBef>
                <a:spcPts val="450"/>
              </a:spcBef>
              <a:buClr>
                <a:srgbClr val="4F81BD"/>
              </a:buClr>
              <a:buSzPct val="85000"/>
              <a:buFont typeface="Arial" panose="020B0604020202020204" pitchFamily="34" charset="0"/>
              <a:buChar char="•"/>
            </a:pPr>
            <a:r>
              <a:rPr lang="en-ZA" altLang="en-US" dirty="0">
                <a:ea typeface="Microsoft YaHei" panose="020B0503020204020204" pitchFamily="34" charset="-122"/>
              </a:rPr>
              <a:t>Using the available BNR carbon stock ground truth, and </a:t>
            </a:r>
            <a:r>
              <a:rPr lang="en-ZA" altLang="en-US" dirty="0" err="1">
                <a:ea typeface="Microsoft YaHei" panose="020B0503020204020204" pitchFamily="34" charset="-122"/>
              </a:rPr>
              <a:t>Spekboom</a:t>
            </a:r>
            <a:r>
              <a:rPr lang="en-ZA" altLang="en-US" dirty="0">
                <a:ea typeface="Microsoft YaHei" panose="020B0503020204020204" pitchFamily="34" charset="-122"/>
              </a:rPr>
              <a:t> canopy cover mapping technique, develop a regression technique to determine TAGC from aerial imagery.  Evaluate and interpret the carbon stock results. </a:t>
            </a:r>
          </a:p>
        </p:txBody>
      </p:sp>
      <p:pic>
        <p:nvPicPr>
          <p:cNvPr id="3" name="Picture 2"/>
          <p:cNvPicPr>
            <a:picLocks noChangeAspect="1"/>
          </p:cNvPicPr>
          <p:nvPr/>
        </p:nvPicPr>
        <p:blipFill>
          <a:blip r:embed="rId4"/>
          <a:stretch>
            <a:fillRect/>
          </a:stretch>
        </p:blipFill>
        <p:spPr>
          <a:xfrm>
            <a:off x="827584" y="4593287"/>
            <a:ext cx="4648849" cy="2010056"/>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5" name="Rectangle 1"/>
          <p:cNvSpPr>
            <a:spLocks noGrp="1" noChangeArrowheads="1"/>
          </p:cNvSpPr>
          <p:nvPr>
            <p:ph type="title" idx="4294967295"/>
          </p:nvPr>
        </p:nvSpPr>
        <p:spPr>
          <a:xfrm>
            <a:off x="457200" y="533400"/>
            <a:ext cx="8226425" cy="987425"/>
          </a:xfrm>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a:t>Rationale</a:t>
            </a:r>
          </a:p>
        </p:txBody>
      </p:sp>
      <p:sp>
        <p:nvSpPr>
          <p:cNvPr id="11266" name="Text Box 2"/>
          <p:cNvSpPr txBox="1">
            <a:spLocks noChangeArrowheads="1"/>
          </p:cNvSpPr>
          <p:nvPr/>
        </p:nvSpPr>
        <p:spPr bwMode="auto">
          <a:xfrm>
            <a:off x="457200" y="1600200"/>
            <a:ext cx="8229600" cy="221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a:ea typeface="Microsoft YaHei" panose="020B0503020204020204" pitchFamily="34" charset="-122"/>
              </a:rPr>
              <a:t>Measures of canopy cover can be used to infer biomass. </a:t>
            </a:r>
          </a:p>
          <a:p>
            <a:pPr>
              <a:spcBef>
                <a:spcPts val="450"/>
              </a:spcBef>
              <a:buClr>
                <a:srgbClr val="4F81BD"/>
              </a:buClr>
              <a:buSzPct val="85000"/>
              <a:buFont typeface="Arial" panose="020B0604020202020204" pitchFamily="34" charset="0"/>
              <a:buChar char="•"/>
            </a:pPr>
            <a:r>
              <a:rPr lang="en-ZA" altLang="en-US"/>
              <a:t>VHR (0.5m) NGI imagery has not been used for automated vegetation monitoring. </a:t>
            </a:r>
          </a:p>
          <a:p>
            <a:pPr>
              <a:spcBef>
                <a:spcPts val="450"/>
              </a:spcBef>
              <a:buClr>
                <a:srgbClr val="4F81BD"/>
              </a:buClr>
              <a:buSzPct val="85000"/>
              <a:buFont typeface="Arial" panose="020B0604020202020204" pitchFamily="34" charset="0"/>
              <a:buChar char="•"/>
            </a:pPr>
            <a:r>
              <a:rPr lang="en-ZA" altLang="en-US"/>
              <a:t>Use of VHR imagery for environmental monitoring of large areas is uncommon. </a:t>
            </a:r>
          </a:p>
          <a:p>
            <a:pPr>
              <a:spcBef>
                <a:spcPts val="450"/>
              </a:spcBef>
              <a:buClr>
                <a:srgbClr val="4F81BD"/>
              </a:buClr>
              <a:buSzPct val="85000"/>
              <a:buFont typeface="Arial" panose="020B0604020202020204" pitchFamily="34" charset="0"/>
              <a:buChar char="•"/>
            </a:pPr>
            <a:r>
              <a:rPr lang="en-ZA" altLang="en-US"/>
              <a:t>Arid regions present some remote sensing challenges not typically encountered in forests. </a:t>
            </a:r>
          </a:p>
          <a:p>
            <a:pPr>
              <a:spcBef>
                <a:spcPts val="450"/>
              </a:spcBef>
              <a:buClr>
                <a:srgbClr val="4F81BD"/>
              </a:buClr>
              <a:buSzPct val="85000"/>
              <a:buFont typeface="Arial" panose="020B0604020202020204" pitchFamily="34" charset="0"/>
              <a:buChar char="•"/>
            </a:pPr>
            <a:r>
              <a:rPr lang="en-ZA" altLang="en-US"/>
              <a:t>Dealing with sources of unwanted variation.</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3" y="3816350"/>
            <a:ext cx="3600450" cy="269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13" y="3816350"/>
            <a:ext cx="3600450" cy="269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Study Area</a:t>
            </a:r>
          </a:p>
        </p:txBody>
      </p:sp>
      <p:sp>
        <p:nvSpPr>
          <p:cNvPr id="12290" name="Text Box 2"/>
          <p:cNvSpPr txBox="1">
            <a:spLocks noChangeArrowheads="1"/>
          </p:cNvSpPr>
          <p:nvPr/>
        </p:nvSpPr>
        <p:spPr bwMode="auto">
          <a:xfrm>
            <a:off x="457192" y="4869160"/>
            <a:ext cx="8216634" cy="18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lgn="just">
              <a:spcBef>
                <a:spcPts val="600"/>
              </a:spcBef>
              <a:buClr>
                <a:srgbClr val="4F81BD"/>
              </a:buClr>
              <a:buSzPct val="85000"/>
              <a:buFont typeface="Arial" panose="020B0604020202020204" pitchFamily="34" charset="0"/>
              <a:buChar char="•"/>
            </a:pPr>
            <a:r>
              <a:rPr lang="en-GB" altLang="en-US" sz="1600" dirty="0">
                <a:ea typeface="Microsoft YaHei" panose="020B0503020204020204" pitchFamily="34" charset="-122"/>
              </a:rPr>
              <a:t>Subtropical thicket makes up 35% of the Little Karoo of which roughly 90% is degraded to some </a:t>
            </a:r>
            <a:r>
              <a:rPr lang="en-GB" altLang="en-US" sz="1600" dirty="0" smtClean="0">
                <a:ea typeface="Microsoft YaHei" panose="020B0503020204020204" pitchFamily="34" charset="-122"/>
              </a:rPr>
              <a:t>extent (</a:t>
            </a:r>
            <a:r>
              <a:rPr lang="en-GB" sz="1600" dirty="0" err="1"/>
              <a:t>Vlok</a:t>
            </a:r>
            <a:r>
              <a:rPr lang="en-GB" sz="1600" dirty="0"/>
              <a:t>, Cowling &amp; Wolf </a:t>
            </a:r>
            <a:r>
              <a:rPr lang="en-GB" sz="1600" dirty="0" smtClean="0"/>
              <a:t>2005</a:t>
            </a:r>
            <a:r>
              <a:rPr lang="en-GB" altLang="en-US" sz="1600" dirty="0" smtClean="0">
                <a:ea typeface="Microsoft YaHei" panose="020B0503020204020204" pitchFamily="34" charset="-122"/>
              </a:rPr>
              <a:t>). </a:t>
            </a:r>
          </a:p>
          <a:p>
            <a:pPr algn="just">
              <a:spcBef>
                <a:spcPts val="600"/>
              </a:spcBef>
              <a:buClr>
                <a:srgbClr val="4F81BD"/>
              </a:buClr>
              <a:buSzPct val="85000"/>
              <a:buFont typeface="Arial" panose="020B0604020202020204" pitchFamily="34" charset="0"/>
              <a:buChar char="•"/>
            </a:pPr>
            <a:r>
              <a:rPr lang="en-GB" sz="1600" dirty="0"/>
              <a:t>The BNR consists of 19 000 ha of Subtropical Thicket of which 95% is </a:t>
            </a:r>
            <a:r>
              <a:rPr lang="en-GB" sz="1600" dirty="0" smtClean="0"/>
              <a:t>degraded (Powell 2009).</a:t>
            </a:r>
          </a:p>
          <a:p>
            <a:pPr algn="just">
              <a:spcBef>
                <a:spcPts val="600"/>
              </a:spcBef>
              <a:buClr>
                <a:srgbClr val="4F81BD"/>
              </a:buClr>
              <a:buSzPct val="85000"/>
              <a:buFont typeface="Arial" panose="020B0604020202020204" pitchFamily="34" charset="0"/>
              <a:buChar char="•"/>
            </a:pPr>
            <a:r>
              <a:rPr lang="en-GB" altLang="en-US" sz="1600" dirty="0" smtClean="0">
                <a:ea typeface="Microsoft YaHei" panose="020B0503020204020204" pitchFamily="34" charset="-122"/>
              </a:rPr>
              <a:t>Detailed carbon stock ground truth from Powell (2009) will be invaluable.</a:t>
            </a:r>
          </a:p>
          <a:p>
            <a:pPr algn="just">
              <a:spcBef>
                <a:spcPts val="600"/>
              </a:spcBef>
              <a:buClr>
                <a:srgbClr val="4F81BD"/>
              </a:buClr>
              <a:buSzPct val="85000"/>
              <a:buFont typeface="Arial" panose="020B0604020202020204" pitchFamily="34" charset="0"/>
              <a:buChar char="•"/>
            </a:pPr>
            <a:r>
              <a:rPr lang="en-GB" altLang="en-US" sz="1600" dirty="0" smtClean="0">
                <a:ea typeface="Microsoft YaHei" panose="020B0503020204020204" pitchFamily="34" charset="-122"/>
              </a:rPr>
              <a:t>Little Karoo vegetation map (</a:t>
            </a:r>
            <a:r>
              <a:rPr lang="en-ZA" sz="1600" dirty="0" err="1" smtClean="0"/>
              <a:t>Vlok</a:t>
            </a:r>
            <a:r>
              <a:rPr lang="en-ZA" sz="1600" dirty="0"/>
              <a:t>, Cowling &amp; Wolf </a:t>
            </a:r>
            <a:r>
              <a:rPr lang="en-ZA" sz="1600" dirty="0" smtClean="0"/>
              <a:t>2005</a:t>
            </a:r>
            <a:r>
              <a:rPr lang="en-ZA" sz="1600" dirty="0"/>
              <a:t>)</a:t>
            </a:r>
            <a:r>
              <a:rPr lang="en-GB" altLang="en-US" sz="1600" dirty="0" smtClean="0">
                <a:ea typeface="Microsoft YaHei" panose="020B0503020204020204" pitchFamily="34" charset="-122"/>
              </a:rPr>
              <a:t> also very useful.</a:t>
            </a:r>
            <a:endParaRPr lang="en-GB" altLang="en-US" sz="1600" dirty="0">
              <a:ea typeface="Microsoft YaHei" panose="020B0503020204020204" pitchFamily="34" charset="-122"/>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405" t="39639" r="2661" b="2670"/>
          <a:stretch/>
        </p:blipFill>
        <p:spPr bwMode="auto">
          <a:xfrm>
            <a:off x="1115616" y="1524000"/>
            <a:ext cx="6768752" cy="31780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2204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Study Area</a:t>
            </a: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899592" y="1484784"/>
            <a:ext cx="6624736" cy="3096344"/>
          </a:xfrm>
          <a:prstGeom prst="rect">
            <a:avLst/>
          </a:prstGeom>
        </p:spPr>
      </p:pic>
      <p:sp>
        <p:nvSpPr>
          <p:cNvPr id="12290" name="Text Box 2"/>
          <p:cNvSpPr txBox="1">
            <a:spLocks noChangeArrowheads="1"/>
          </p:cNvSpPr>
          <p:nvPr/>
        </p:nvSpPr>
        <p:spPr bwMode="auto">
          <a:xfrm>
            <a:off x="395536" y="4797152"/>
            <a:ext cx="8216634" cy="1756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lgn="just">
              <a:spcBef>
                <a:spcPts val="600"/>
              </a:spcBef>
              <a:buClr>
                <a:srgbClr val="4F81BD"/>
              </a:buClr>
              <a:buSzPct val="85000"/>
              <a:buFont typeface="Arial" panose="020B0604020202020204" pitchFamily="34" charset="0"/>
              <a:buChar char="•"/>
            </a:pPr>
            <a:r>
              <a:rPr lang="en-GB" altLang="en-US" sz="1600" dirty="0" smtClean="0">
                <a:ea typeface="Microsoft YaHei" panose="020B0503020204020204" pitchFamily="34" charset="-122"/>
              </a:rPr>
              <a:t>Relevant </a:t>
            </a:r>
            <a:r>
              <a:rPr lang="en-GB" altLang="en-US" sz="1600" dirty="0">
                <a:ea typeface="Microsoft YaHei" panose="020B0503020204020204" pitchFamily="34" charset="-122"/>
              </a:rPr>
              <a:t>studies have been performed in the area which provide useful ancillary and validation data.</a:t>
            </a:r>
          </a:p>
          <a:p>
            <a:pPr algn="just">
              <a:spcBef>
                <a:spcPts val="600"/>
              </a:spcBef>
              <a:buClr>
                <a:srgbClr val="4F81BD"/>
              </a:buClr>
              <a:buSzPct val="85000"/>
              <a:buFont typeface="Arial" panose="020B0604020202020204" pitchFamily="34" charset="0"/>
              <a:buChar char="•"/>
            </a:pPr>
            <a:r>
              <a:rPr lang="en-GB" altLang="en-US" sz="1600" dirty="0" smtClean="0">
                <a:ea typeface="Microsoft YaHei" panose="020B0503020204020204" pitchFamily="34" charset="-122"/>
              </a:rPr>
              <a:t>Area </a:t>
            </a:r>
            <a:r>
              <a:rPr lang="en-GB" altLang="en-US" sz="1600" dirty="0">
                <a:ea typeface="Microsoft YaHei" panose="020B0503020204020204" pitchFamily="34" charset="-122"/>
              </a:rPr>
              <a:t>was chosen to incorporate as much variation as possible.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Field Study and Ground Truthing</a:t>
            </a:r>
          </a:p>
        </p:txBody>
      </p:sp>
      <p:sp>
        <p:nvSpPr>
          <p:cNvPr id="13314" name="Text Box 2"/>
          <p:cNvSpPr txBox="1">
            <a:spLocks noChangeArrowheads="1"/>
          </p:cNvSpPr>
          <p:nvPr/>
        </p:nvSpPr>
        <p:spPr bwMode="auto">
          <a:xfrm>
            <a:off x="411163" y="4295775"/>
            <a:ext cx="8229600" cy="218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Ground </a:t>
            </a:r>
            <a:r>
              <a:rPr lang="en-GB" altLang="en-US" dirty="0" err="1">
                <a:ea typeface="Microsoft YaHei" panose="020B0503020204020204" pitchFamily="34" charset="-122"/>
              </a:rPr>
              <a:t>truthing</a:t>
            </a:r>
            <a:r>
              <a:rPr lang="en-GB" altLang="en-US" dirty="0">
                <a:ea typeface="Microsoft YaHei" panose="020B0503020204020204" pitchFamily="34" charset="-122"/>
              </a:rPr>
              <a:t> exercise conducted in collaboration with Jan </a:t>
            </a:r>
            <a:r>
              <a:rPr lang="en-GB" altLang="en-US" dirty="0" err="1">
                <a:ea typeface="Microsoft YaHei" panose="020B0503020204020204" pitchFamily="34" charset="-122"/>
              </a:rPr>
              <a:t>Vlok</a:t>
            </a:r>
            <a:r>
              <a:rPr lang="en-GB" altLang="en-US" dirty="0">
                <a:ea typeface="Microsoft YaHei" panose="020B0503020204020204" pitchFamily="34" charset="-122"/>
              </a:rPr>
              <a:t>.</a:t>
            </a:r>
          </a:p>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20 </a:t>
            </a:r>
            <a:r>
              <a:rPr lang="en-GB" altLang="en-US" dirty="0">
                <a:ea typeface="Microsoft YaHei" panose="020B0503020204020204" pitchFamily="34" charset="-122"/>
              </a:rPr>
              <a:t>sites of roughly a hectare each were selected to encompass variation in geology, biome and level of degradation. </a:t>
            </a:r>
          </a:p>
          <a:p>
            <a:pPr algn="just">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Boundary polygons were recorded with a DGPS device.  </a:t>
            </a:r>
          </a:p>
          <a:p>
            <a:pPr algn="just">
              <a:spcBef>
                <a:spcPts val="600"/>
              </a:spcBef>
              <a:buClr>
                <a:srgbClr val="4F81BD"/>
              </a:buClr>
              <a:buSzPct val="85000"/>
              <a:buFont typeface="Arial" panose="020B0604020202020204" pitchFamily="34" charset="0"/>
              <a:buChar char="•"/>
            </a:pPr>
            <a:r>
              <a:rPr lang="en-GB" altLang="en-US" dirty="0">
                <a:ea typeface="Microsoft YaHei" panose="020B0503020204020204" pitchFamily="34" charset="-122"/>
              </a:rPr>
              <a:t>Estimates of canopy cover inside the polygons were established visually and reference photos captured.  </a:t>
            </a:r>
          </a:p>
        </p:txBody>
      </p:sp>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3773"/>
          <a:stretch/>
        </p:blipFill>
        <p:spPr bwMode="auto">
          <a:xfrm>
            <a:off x="4726360" y="1483798"/>
            <a:ext cx="3650878" cy="26198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p:nvPr/>
        </p:nvPicPr>
        <p:blipFill>
          <a:blip r:embed="rId4" cstate="print">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tretch>
            <a:fillRect/>
          </a:stretch>
        </p:blipFill>
        <p:spPr>
          <a:xfrm>
            <a:off x="539552" y="1412776"/>
            <a:ext cx="4104456" cy="273630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4248150"/>
            <a:ext cx="8496300" cy="2016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Completed Work: Image </a:t>
            </a:r>
            <a:r>
              <a:rPr lang="en-US" altLang="en-US" sz="3200" dirty="0">
                <a:solidFill>
                  <a:srgbClr val="1F497D"/>
                </a:solidFill>
                <a:ea typeface="Microsoft YaHei" panose="020B0503020204020204" pitchFamily="34" charset="-122"/>
              </a:rPr>
              <a:t>Calibration</a:t>
            </a:r>
          </a:p>
        </p:txBody>
      </p:sp>
      <p:sp>
        <p:nvSpPr>
          <p:cNvPr id="14338" name="Text Box 2"/>
          <p:cNvSpPr txBox="1">
            <a:spLocks noChangeArrowheads="1"/>
          </p:cNvSpPr>
          <p:nvPr/>
        </p:nvSpPr>
        <p:spPr bwMode="auto">
          <a:xfrm>
            <a:off x="457200" y="1600200"/>
            <a:ext cx="8435280" cy="2404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marL="285750" indent="-285750">
              <a:spcBef>
                <a:spcPts val="600"/>
              </a:spcBef>
              <a:buClr>
                <a:srgbClr val="4F81BD"/>
              </a:buClr>
              <a:buSzPct val="85000"/>
              <a:buFont typeface="Arial" panose="020B0604020202020204" pitchFamily="34" charset="0"/>
              <a:buChar char="•"/>
            </a:pPr>
            <a:r>
              <a:rPr lang="en-ZA" altLang="en-US" dirty="0">
                <a:ea typeface="Microsoft YaHei" panose="020B0503020204020204" pitchFamily="34" charset="-122"/>
              </a:rPr>
              <a:t>A novel cross calibration technique for </a:t>
            </a:r>
            <a:r>
              <a:rPr lang="en-ZA" altLang="en-US" dirty="0" smtClean="0">
                <a:ea typeface="Microsoft YaHei" panose="020B0503020204020204" pitchFamily="34" charset="-122"/>
              </a:rPr>
              <a:t>radiometric (colour) </a:t>
            </a:r>
            <a:r>
              <a:rPr lang="en-ZA" altLang="en-US" dirty="0">
                <a:ea typeface="Microsoft YaHei" panose="020B0503020204020204" pitchFamily="34" charset="-122"/>
              </a:rPr>
              <a:t>correction of aerial images was developed.  </a:t>
            </a:r>
            <a:endParaRPr lang="en-ZA" altLang="en-US" dirty="0" smtClean="0">
              <a:ea typeface="Microsoft YaHei" panose="020B0503020204020204" pitchFamily="34" charset="-122"/>
            </a:endParaRPr>
          </a:p>
          <a:p>
            <a:pPr marL="285750" indent="-285750">
              <a:spcBef>
                <a:spcPts val="600"/>
              </a:spcBef>
              <a:buClr>
                <a:srgbClr val="4F81BD"/>
              </a:buClr>
              <a:buSzPct val="85000"/>
              <a:buFont typeface="Arial" panose="020B0604020202020204" pitchFamily="34" charset="0"/>
              <a:buChar char="•"/>
            </a:pPr>
            <a:r>
              <a:rPr lang="en-GB" dirty="0" smtClean="0"/>
              <a:t>Typical </a:t>
            </a:r>
            <a:r>
              <a:rPr lang="en-GB" dirty="0"/>
              <a:t>mosaic correction methods correct explicitly for mosaic smoothness, atmospheric and BRDF effects.  </a:t>
            </a:r>
            <a:endParaRPr lang="en-GB" dirty="0" smtClean="0"/>
          </a:p>
          <a:p>
            <a:pPr marL="285750" indent="-285750">
              <a:spcBef>
                <a:spcPts val="600"/>
              </a:spcBef>
              <a:buClr>
                <a:srgbClr val="4F81BD"/>
              </a:buClr>
              <a:buSzPct val="85000"/>
              <a:buFont typeface="Arial" panose="020B0604020202020204" pitchFamily="34" charset="0"/>
              <a:buChar char="•"/>
            </a:pPr>
            <a:r>
              <a:rPr lang="en-GB" dirty="0" smtClean="0"/>
              <a:t>In </a:t>
            </a:r>
            <a:r>
              <a:rPr lang="en-GB" dirty="0"/>
              <a:t>our method these corrections are achieved implicitly.  </a:t>
            </a:r>
            <a:endParaRPr lang="en-GB" dirty="0" smtClean="0"/>
          </a:p>
          <a:p>
            <a:pPr marL="285750" indent="-285750">
              <a:spcBef>
                <a:spcPts val="600"/>
              </a:spcBef>
              <a:buClr>
                <a:srgbClr val="4F81BD"/>
              </a:buClr>
              <a:buSzPct val="85000"/>
              <a:buFont typeface="Arial" panose="020B0604020202020204" pitchFamily="34" charset="0"/>
              <a:buChar char="•"/>
            </a:pPr>
            <a:r>
              <a:rPr lang="en-GB" dirty="0" smtClean="0"/>
              <a:t>This</a:t>
            </a:r>
            <a:r>
              <a:rPr lang="en-GB" dirty="0"/>
              <a:t>, in addition to the relative computational speed of the method, makes it an attractive alternative to existing methods. </a:t>
            </a:r>
            <a:endParaRPr lang="en-GB"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11587</TotalTime>
  <Words>5005</Words>
  <Application>Microsoft Office PowerPoint</Application>
  <PresentationFormat>On-screen Show (4:3)</PresentationFormat>
  <Paragraphs>470</Paragraphs>
  <Slides>29</Slides>
  <Notes>29</Notes>
  <HiddenSlides>11</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29</vt:i4>
      </vt:variant>
    </vt:vector>
  </HeadingPairs>
  <TitlesOfParts>
    <vt:vector size="39" baseType="lpstr">
      <vt:lpstr>Microsoft YaHei</vt:lpstr>
      <vt:lpstr>Arial</vt:lpstr>
      <vt:lpstr>Calibri</vt:lpstr>
      <vt:lpstr>Segoe UI</vt:lpstr>
      <vt:lpstr>Times New Roman</vt:lpstr>
      <vt:lpstr>Office Theme</vt:lpstr>
      <vt:lpstr>Office Theme</vt:lpstr>
      <vt:lpstr>Office Theme</vt:lpstr>
      <vt:lpstr>Office Theme</vt:lpstr>
      <vt:lpstr>Office Theme</vt:lpstr>
      <vt:lpstr>PowerPoint Presentation</vt:lpstr>
      <vt:lpstr>PowerPoint Presentation</vt:lpstr>
      <vt:lpstr>Background</vt:lpstr>
      <vt:lpstr>PowerPoint Presentation</vt:lpstr>
      <vt:lpstr>Rationale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Very High Resolution Remote Sensing of Portulacaria afra Canopy Cover</dc:title>
  <dc:creator>Harris, Dugal</dc:creator>
  <cp:lastModifiedBy>d j h</cp:lastModifiedBy>
  <cp:revision>177</cp:revision>
  <cp:lastPrinted>1601-01-01T00:00:00Z</cp:lastPrinted>
  <dcterms:created xsi:type="dcterms:W3CDTF">2006-08-16T00:00:00Z</dcterms:created>
  <dcterms:modified xsi:type="dcterms:W3CDTF">2015-09-22T10:44:12Z</dcterms:modified>
</cp:coreProperties>
</file>